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Quattrocento Sa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712276dd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712276dd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11712276dd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3a4058cd0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63a4058c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3a4058cd0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63a4058cd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basic idea of this provocation is to bring down the idea of a charter to a level that all students can understand. It ensures that those in power don’t abuse </a:t>
            </a:r>
            <a:br>
              <a:rPr lang="en-US" dirty="0"/>
            </a:br>
            <a:r>
              <a:rPr lang="en-US" dirty="0"/>
              <a:t>their power. </a:t>
            </a:r>
            <a:endParaRPr dirty="0"/>
          </a:p>
        </p:txBody>
      </p:sp>
      <p:sp>
        <p:nvSpPr>
          <p:cNvPr id="134" name="Google Shape;13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8ab240ac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8ab240ac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f8ab240ac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*Certain guaranteed mobility and democratic rights and freedoms only apply to Canadian Citizens (e.g. right to vote and the right to leave and enter Canada freely). The other rights and freedoms are guaranteed to everyone inside Canada, regardless of citizenship.  </a:t>
            </a:r>
            <a:endParaRPr/>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
        <p:cNvGrpSpPr/>
        <p:nvPr/>
      </p:nvGrpSpPr>
      <p:grpSpPr>
        <a:xfrm>
          <a:off x="0" y="0"/>
          <a:ext cx="0" cy="0"/>
          <a:chOff x="0" y="0"/>
          <a:chExt cx="0" cy="0"/>
        </a:xfrm>
      </p:grpSpPr>
      <p:sp>
        <p:nvSpPr>
          <p:cNvPr id="19" name="Google Shape;19;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0"/>
        <p:cNvGrpSpPr/>
        <p:nvPr/>
      </p:nvGrpSpPr>
      <p:grpSpPr>
        <a:xfrm>
          <a:off x="0" y="0"/>
          <a:ext cx="0" cy="0"/>
          <a:chOff x="0" y="0"/>
          <a:chExt cx="0" cy="0"/>
        </a:xfrm>
      </p:grpSpPr>
      <p:sp>
        <p:nvSpPr>
          <p:cNvPr id="31" name="Google Shape;31;p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5" name="Google Shape;35;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9"/>
        <p:cNvGrpSpPr/>
        <p:nvPr/>
      </p:nvGrpSpPr>
      <p:grpSpPr>
        <a:xfrm>
          <a:off x="0" y="0"/>
          <a:ext cx="0" cy="0"/>
          <a:chOff x="0" y="0"/>
          <a:chExt cx="0" cy="0"/>
        </a:xfrm>
      </p:grpSpPr>
      <p:sp>
        <p:nvSpPr>
          <p:cNvPr id="40" name="Google Shape;40;p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7"/>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7"/>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9"/>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637052"/>
                </a:solidFill>
                <a:latin typeface="Calibri"/>
                <a:ea typeface="Calibri"/>
                <a:cs typeface="Calibri"/>
                <a:sym typeface="Calibri"/>
              </a:defRPr>
            </a:lvl1pPr>
            <a:lvl2pPr marL="0" lvl="1" indent="0" algn="r">
              <a:spcBef>
                <a:spcPts val="0"/>
              </a:spcBef>
              <a:buNone/>
              <a:defRPr sz="1050" b="0" i="0" u="none" strike="noStrike" cap="none">
                <a:solidFill>
                  <a:srgbClr val="637052"/>
                </a:solidFill>
                <a:latin typeface="Calibri"/>
                <a:ea typeface="Calibri"/>
                <a:cs typeface="Calibri"/>
                <a:sym typeface="Calibri"/>
              </a:defRPr>
            </a:lvl2pPr>
            <a:lvl3pPr marL="0" lvl="2" indent="0" algn="r">
              <a:spcBef>
                <a:spcPts val="0"/>
              </a:spcBef>
              <a:buNone/>
              <a:defRPr sz="1050" b="0" i="0" u="none" strike="noStrike" cap="none">
                <a:solidFill>
                  <a:srgbClr val="637052"/>
                </a:solidFill>
                <a:latin typeface="Calibri"/>
                <a:ea typeface="Calibri"/>
                <a:cs typeface="Calibri"/>
                <a:sym typeface="Calibri"/>
              </a:defRPr>
            </a:lvl3pPr>
            <a:lvl4pPr marL="0" lvl="3" indent="0" algn="r">
              <a:spcBef>
                <a:spcPts val="0"/>
              </a:spcBef>
              <a:buNone/>
              <a:defRPr sz="1050" b="0" i="0" u="none" strike="noStrike" cap="none">
                <a:solidFill>
                  <a:srgbClr val="637052"/>
                </a:solidFill>
                <a:latin typeface="Calibri"/>
                <a:ea typeface="Calibri"/>
                <a:cs typeface="Calibri"/>
                <a:sym typeface="Calibri"/>
              </a:defRPr>
            </a:lvl4pPr>
            <a:lvl5pPr marL="0" lvl="4" indent="0" algn="r">
              <a:spcBef>
                <a:spcPts val="0"/>
              </a:spcBef>
              <a:buNone/>
              <a:defRPr sz="1050" b="0" i="0" u="none" strike="noStrike" cap="none">
                <a:solidFill>
                  <a:srgbClr val="637052"/>
                </a:solidFill>
                <a:latin typeface="Calibri"/>
                <a:ea typeface="Calibri"/>
                <a:cs typeface="Calibri"/>
                <a:sym typeface="Calibri"/>
              </a:defRPr>
            </a:lvl5pPr>
            <a:lvl6pPr marL="0" lvl="5" indent="0" algn="r">
              <a:spcBef>
                <a:spcPts val="0"/>
              </a:spcBef>
              <a:buNone/>
              <a:defRPr sz="1050" b="0" i="0" u="none" strike="noStrike" cap="none">
                <a:solidFill>
                  <a:srgbClr val="637052"/>
                </a:solidFill>
                <a:latin typeface="Calibri"/>
                <a:ea typeface="Calibri"/>
                <a:cs typeface="Calibri"/>
                <a:sym typeface="Calibri"/>
              </a:defRPr>
            </a:lvl6pPr>
            <a:lvl7pPr marL="0" lvl="6" indent="0" algn="r">
              <a:spcBef>
                <a:spcPts val="0"/>
              </a:spcBef>
              <a:buNone/>
              <a:defRPr sz="1050" b="0" i="0" u="none" strike="noStrike" cap="none">
                <a:solidFill>
                  <a:srgbClr val="637052"/>
                </a:solidFill>
                <a:latin typeface="Calibri"/>
                <a:ea typeface="Calibri"/>
                <a:cs typeface="Calibri"/>
                <a:sym typeface="Calibri"/>
              </a:defRPr>
            </a:lvl7pPr>
            <a:lvl8pPr marL="0" lvl="7" indent="0" algn="r">
              <a:spcBef>
                <a:spcPts val="0"/>
              </a:spcBef>
              <a:buNone/>
              <a:defRPr sz="1050" b="0" i="0" u="none" strike="noStrike" cap="none">
                <a:solidFill>
                  <a:srgbClr val="637052"/>
                </a:solidFill>
                <a:latin typeface="Calibri"/>
                <a:ea typeface="Calibri"/>
                <a:cs typeface="Calibri"/>
                <a:sym typeface="Calibri"/>
              </a:defRPr>
            </a:lvl8pPr>
            <a:lvl9pPr marL="0" lvl="8" indent="0" algn="r">
              <a:spcBef>
                <a:spcPts val="0"/>
              </a:spcBef>
              <a:buNone/>
              <a:defRPr sz="1050" b="0" i="0" u="none" strike="noStrike" cap="none">
                <a:solidFill>
                  <a:srgbClr val="63705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0"/>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10"/>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p:nvPr/>
        </p:nvSpPr>
        <p:spPr>
          <a:xfrm>
            <a:off x="772125" y="422400"/>
            <a:ext cx="105636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dirty="0">
                <a:latin typeface="Calibri"/>
                <a:ea typeface="Calibri"/>
                <a:cs typeface="Calibri"/>
                <a:sym typeface="Calibri"/>
              </a:rPr>
              <a:t>Canadian Charter of Rights and Freedoms</a:t>
            </a:r>
            <a:endParaRPr sz="4400" dirty="0">
              <a:latin typeface="Calibri"/>
              <a:ea typeface="Calibri"/>
              <a:cs typeface="Calibri"/>
              <a:sym typeface="Calibri"/>
            </a:endParaRPr>
          </a:p>
        </p:txBody>
      </p:sp>
      <p:pic>
        <p:nvPicPr>
          <p:cNvPr id="107" name="Google Shape;107;p13"/>
          <p:cNvPicPr preferRelativeResize="0"/>
          <p:nvPr/>
        </p:nvPicPr>
        <p:blipFill>
          <a:blip r:embed="rId3">
            <a:alphaModFix/>
          </a:blip>
          <a:stretch>
            <a:fillRect/>
          </a:stretch>
        </p:blipFill>
        <p:spPr>
          <a:xfrm>
            <a:off x="438338" y="1748575"/>
            <a:ext cx="7274925" cy="4092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idx="4294967295"/>
          </p:nvPr>
        </p:nvSpPr>
        <p:spPr>
          <a:xfrm>
            <a:off x="-41975" y="-469407"/>
            <a:ext cx="12192000" cy="144938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b="1"/>
              <a:t>Why should I care about the Charter?</a:t>
            </a:r>
            <a:endParaRPr/>
          </a:p>
        </p:txBody>
      </p:sp>
      <p:sp>
        <p:nvSpPr>
          <p:cNvPr id="209" name="Google Shape;209;p25"/>
          <p:cNvSpPr txBox="1">
            <a:spLocks noGrp="1"/>
          </p:cNvSpPr>
          <p:nvPr>
            <p:ph type="body" idx="4294967295"/>
          </p:nvPr>
        </p:nvSpPr>
        <p:spPr>
          <a:xfrm>
            <a:off x="0" y="946595"/>
            <a:ext cx="12192000" cy="658600"/>
          </a:xfrm>
          <a:prstGeom prst="rect">
            <a:avLst/>
          </a:prstGeom>
          <a:noFill/>
          <a:ln>
            <a:noFill/>
          </a:ln>
        </p:spPr>
        <p:txBody>
          <a:bodyPr spcFirstLastPara="1" wrap="square" lIns="0" tIns="45700" rIns="0" bIns="45700" anchor="t" anchorCtr="0">
            <a:noAutofit/>
          </a:bodyPr>
          <a:lstStyle/>
          <a:p>
            <a:pPr marL="91440" lvl="0" indent="-228600" algn="ctr" rtl="0">
              <a:lnSpc>
                <a:spcPct val="90000"/>
              </a:lnSpc>
              <a:spcBef>
                <a:spcPts val="0"/>
              </a:spcBef>
              <a:spcAft>
                <a:spcPts val="0"/>
              </a:spcAft>
              <a:buSzPts val="3600"/>
              <a:buChar char=" "/>
            </a:pPr>
            <a:r>
              <a:rPr lang="en-US" sz="3600" b="1"/>
              <a:t>Charter violations happening today?</a:t>
            </a:r>
            <a:endParaRPr/>
          </a:p>
        </p:txBody>
      </p:sp>
      <p:pic>
        <p:nvPicPr>
          <p:cNvPr id="210" name="Google Shape;210;p25"/>
          <p:cNvPicPr preferRelativeResize="0"/>
          <p:nvPr/>
        </p:nvPicPr>
        <p:blipFill rotWithShape="1">
          <a:blip r:embed="rId3">
            <a:alphaModFix/>
          </a:blip>
          <a:srcRect/>
          <a:stretch/>
        </p:blipFill>
        <p:spPr>
          <a:xfrm>
            <a:off x="1097280" y="1494833"/>
            <a:ext cx="9913490" cy="2705102"/>
          </a:xfrm>
          <a:prstGeom prst="rect">
            <a:avLst/>
          </a:prstGeom>
          <a:noFill/>
          <a:ln>
            <a:noFill/>
          </a:ln>
        </p:spPr>
      </p:pic>
      <p:pic>
        <p:nvPicPr>
          <p:cNvPr id="211" name="Google Shape;211;p25"/>
          <p:cNvPicPr preferRelativeResize="0"/>
          <p:nvPr/>
        </p:nvPicPr>
        <p:blipFill rotWithShape="1">
          <a:blip r:embed="rId4">
            <a:alphaModFix/>
          </a:blip>
          <a:srcRect/>
          <a:stretch/>
        </p:blipFill>
        <p:spPr>
          <a:xfrm>
            <a:off x="579787" y="3905276"/>
            <a:ext cx="10948476" cy="2858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p:nvPr/>
        </p:nvSpPr>
        <p:spPr>
          <a:xfrm>
            <a:off x="649080" y="3033788"/>
            <a:ext cx="10809890"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00000"/>
                </a:solidFill>
                <a:latin typeface="Calibri"/>
                <a:ea typeface="Calibri"/>
                <a:cs typeface="Calibri"/>
                <a:sym typeface="Calibri"/>
              </a:rPr>
              <a:t>Mobility rights</a:t>
            </a:r>
            <a:endParaRPr/>
          </a:p>
          <a:p>
            <a:pPr marL="0" marR="0" lvl="0" indent="0" algn="l" rtl="0">
              <a:spcBef>
                <a:spcPts val="0"/>
              </a:spcBef>
              <a:spcAft>
                <a:spcPts val="0"/>
              </a:spcAft>
              <a:buNone/>
            </a:pPr>
            <a:r>
              <a:rPr lang="en-US" sz="3200" b="1" i="0" u="none" strike="noStrike" cap="none">
                <a:solidFill>
                  <a:srgbClr val="000000"/>
                </a:solidFill>
                <a:latin typeface="Calibri"/>
                <a:ea typeface="Calibri"/>
                <a:cs typeface="Calibri"/>
                <a:sym typeface="Calibri"/>
              </a:rPr>
              <a:t>(2) Every citizen of Canada and every person who has the status of a permanent resident of Canada has the right to</a:t>
            </a:r>
            <a:endParaRPr/>
          </a:p>
          <a:p>
            <a:pPr marL="457200" marR="0" lvl="1" indent="0" algn="l" rtl="0">
              <a:spcBef>
                <a:spcPts val="0"/>
              </a:spcBef>
              <a:spcAft>
                <a:spcPts val="0"/>
              </a:spcAft>
              <a:buNone/>
            </a:pPr>
            <a:r>
              <a:rPr lang="en-US" sz="3200" b="0" i="0" u="none" strike="noStrike" cap="none">
                <a:solidFill>
                  <a:srgbClr val="000000"/>
                </a:solidFill>
                <a:latin typeface="Calibri"/>
                <a:ea typeface="Calibri"/>
                <a:cs typeface="Calibri"/>
                <a:sym typeface="Calibri"/>
              </a:rPr>
              <a:t>(</a:t>
            </a:r>
            <a:r>
              <a:rPr lang="en-US" sz="3200" b="0" i="1" u="none" strike="noStrike" cap="none">
                <a:solidFill>
                  <a:srgbClr val="000000"/>
                </a:solidFill>
                <a:latin typeface="Calibri"/>
                <a:ea typeface="Calibri"/>
                <a:cs typeface="Calibri"/>
                <a:sym typeface="Calibri"/>
              </a:rPr>
              <a:t>a</a:t>
            </a:r>
            <a:r>
              <a:rPr lang="en-US" sz="3200" b="0" i="0" u="none" strike="noStrike" cap="none">
                <a:solidFill>
                  <a:srgbClr val="000000"/>
                </a:solidFill>
                <a:latin typeface="Calibri"/>
                <a:ea typeface="Calibri"/>
                <a:cs typeface="Calibri"/>
                <a:sym typeface="Calibri"/>
              </a:rPr>
              <a:t>) …take up residence in any province; and</a:t>
            </a:r>
            <a:endParaRPr/>
          </a:p>
          <a:p>
            <a:pPr marL="457200" marR="0" lvl="1" indent="0" algn="l" rtl="0">
              <a:spcBef>
                <a:spcPts val="0"/>
              </a:spcBef>
              <a:spcAft>
                <a:spcPts val="0"/>
              </a:spcAft>
              <a:buNone/>
            </a:pPr>
            <a:r>
              <a:rPr lang="en-US" sz="3200" b="0" i="0" u="none" strike="noStrike" cap="none">
                <a:solidFill>
                  <a:srgbClr val="000000"/>
                </a:solidFill>
                <a:latin typeface="Calibri"/>
                <a:ea typeface="Calibri"/>
                <a:cs typeface="Calibri"/>
                <a:sym typeface="Calibri"/>
              </a:rPr>
              <a:t>(</a:t>
            </a:r>
            <a:r>
              <a:rPr lang="en-US" sz="3200" b="0" i="1" u="none" strike="noStrike" cap="none">
                <a:solidFill>
                  <a:srgbClr val="000000"/>
                </a:solidFill>
                <a:latin typeface="Calibri"/>
                <a:ea typeface="Calibri"/>
                <a:cs typeface="Calibri"/>
                <a:sym typeface="Calibri"/>
              </a:rPr>
              <a:t>b</a:t>
            </a:r>
            <a:r>
              <a:rPr lang="en-US" sz="3200" b="0" i="0" u="none" strike="noStrike" cap="none">
                <a:solidFill>
                  <a:srgbClr val="000000"/>
                </a:solidFill>
                <a:latin typeface="Calibri"/>
                <a:ea typeface="Calibri"/>
                <a:cs typeface="Calibri"/>
                <a:sym typeface="Calibri"/>
              </a:rPr>
              <a:t>) pursue the gaining of a livelihood in any province.</a:t>
            </a:r>
            <a:endParaRPr/>
          </a:p>
        </p:txBody>
      </p:sp>
      <p:sp>
        <p:nvSpPr>
          <p:cNvPr id="217" name="Google Shape;217;p26"/>
          <p:cNvSpPr txBox="1"/>
          <p:nvPr/>
        </p:nvSpPr>
        <p:spPr>
          <a:xfrm>
            <a:off x="-41975" y="-469407"/>
            <a:ext cx="12192000" cy="144938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F3F3F"/>
              </a:buClr>
              <a:buSzPts val="4800"/>
              <a:buFont typeface="Calibri"/>
              <a:buNone/>
            </a:pPr>
            <a:r>
              <a:rPr lang="en-US" sz="4800" b="1" i="0" u="none" strike="noStrike" cap="none">
                <a:solidFill>
                  <a:srgbClr val="3F3F3F"/>
                </a:solidFill>
                <a:latin typeface="Calibri"/>
                <a:ea typeface="Calibri"/>
                <a:cs typeface="Calibri"/>
                <a:sym typeface="Calibri"/>
              </a:rPr>
              <a:t>It’s Arguably a Charter Violation</a:t>
            </a:r>
            <a:endParaRPr/>
          </a:p>
        </p:txBody>
      </p:sp>
      <p:pic>
        <p:nvPicPr>
          <p:cNvPr id="218" name="Google Shape;218;p26"/>
          <p:cNvPicPr preferRelativeResize="0"/>
          <p:nvPr/>
        </p:nvPicPr>
        <p:blipFill rotWithShape="1">
          <a:blip r:embed="rId3">
            <a:alphaModFix/>
          </a:blip>
          <a:srcRect l="1478" t="8034" r="4466" b="8035"/>
          <a:stretch/>
        </p:blipFill>
        <p:spPr>
          <a:xfrm>
            <a:off x="1702676" y="979980"/>
            <a:ext cx="8434552" cy="20538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idx="4294967295"/>
          </p:nvPr>
        </p:nvSpPr>
        <p:spPr>
          <a:xfrm>
            <a:off x="-41975" y="-259732"/>
            <a:ext cx="12192000" cy="14493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b="1"/>
              <a:t>Why should I care about the Charter?</a:t>
            </a:r>
            <a:endParaRPr/>
          </a:p>
        </p:txBody>
      </p:sp>
      <p:pic>
        <p:nvPicPr>
          <p:cNvPr id="224" name="Google Shape;224;p27"/>
          <p:cNvPicPr preferRelativeResize="0"/>
          <p:nvPr/>
        </p:nvPicPr>
        <p:blipFill rotWithShape="1">
          <a:blip r:embed="rId3">
            <a:alphaModFix/>
          </a:blip>
          <a:srcRect l="879" t="32964" r="2426" b="9964"/>
          <a:stretch/>
        </p:blipFill>
        <p:spPr>
          <a:xfrm>
            <a:off x="152400" y="3203575"/>
            <a:ext cx="5210626" cy="3013725"/>
          </a:xfrm>
          <a:prstGeom prst="rect">
            <a:avLst/>
          </a:prstGeom>
          <a:noFill/>
          <a:ln>
            <a:noFill/>
          </a:ln>
        </p:spPr>
      </p:pic>
      <p:pic>
        <p:nvPicPr>
          <p:cNvPr id="225" name="Google Shape;225;p27"/>
          <p:cNvPicPr preferRelativeResize="0"/>
          <p:nvPr/>
        </p:nvPicPr>
        <p:blipFill rotWithShape="1">
          <a:blip r:embed="rId3">
            <a:alphaModFix/>
          </a:blip>
          <a:srcRect r="3614" b="86691"/>
          <a:stretch/>
        </p:blipFill>
        <p:spPr>
          <a:xfrm>
            <a:off x="104925" y="1723751"/>
            <a:ext cx="7442290" cy="1007038"/>
          </a:xfrm>
          <a:prstGeom prst="rect">
            <a:avLst/>
          </a:prstGeom>
          <a:noFill/>
          <a:ln>
            <a:noFill/>
          </a:ln>
        </p:spPr>
      </p:pic>
      <p:pic>
        <p:nvPicPr>
          <p:cNvPr id="226" name="Google Shape;226;p27"/>
          <p:cNvPicPr preferRelativeResize="0"/>
          <p:nvPr/>
        </p:nvPicPr>
        <p:blipFill rotWithShape="1">
          <a:blip r:embed="rId3">
            <a:alphaModFix/>
          </a:blip>
          <a:srcRect t="21788" r="1263" b="67180"/>
          <a:stretch/>
        </p:blipFill>
        <p:spPr>
          <a:xfrm>
            <a:off x="265138" y="2570438"/>
            <a:ext cx="4985149" cy="545799"/>
          </a:xfrm>
          <a:prstGeom prst="rect">
            <a:avLst/>
          </a:prstGeom>
          <a:noFill/>
          <a:ln>
            <a:noFill/>
          </a:ln>
        </p:spPr>
      </p:pic>
      <p:sp>
        <p:nvSpPr>
          <p:cNvPr id="227" name="Google Shape;227;p27"/>
          <p:cNvSpPr txBox="1"/>
          <p:nvPr/>
        </p:nvSpPr>
        <p:spPr>
          <a:xfrm>
            <a:off x="5647825" y="2570450"/>
            <a:ext cx="6502200" cy="375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rgbClr val="222222"/>
                </a:solidFill>
                <a:highlight>
                  <a:srgbClr val="FFFFFF"/>
                </a:highlight>
              </a:rPr>
              <a:t>Hamed told the court, however, that he didn't think he had made an illegal lane change and the officer wasn't telling him why he was being placed under arrest.</a:t>
            </a:r>
            <a:endParaRPr sz="1800">
              <a:solidFill>
                <a:srgbClr val="222222"/>
              </a:solidFill>
              <a:highlight>
                <a:srgbClr val="FFFFFF"/>
              </a:highlight>
            </a:endParaRPr>
          </a:p>
          <a:p>
            <a:pPr marL="0" lvl="0" indent="0" algn="l" rtl="0">
              <a:lnSpc>
                <a:spcPct val="115000"/>
              </a:lnSpc>
              <a:spcBef>
                <a:spcPts val="2100"/>
              </a:spcBef>
              <a:spcAft>
                <a:spcPts val="0"/>
              </a:spcAft>
              <a:buNone/>
            </a:pPr>
            <a:r>
              <a:rPr lang="en-US" sz="1800">
                <a:solidFill>
                  <a:srgbClr val="222222"/>
                </a:solidFill>
                <a:highlight>
                  <a:srgbClr val="FFFFFF"/>
                </a:highlight>
              </a:rPr>
              <a:t>Hamed testified that when he asked why Boldirev was treating him like that and why he had assaulted him, Boldirev responded "You think that's an assault? This is not an assault."</a:t>
            </a:r>
            <a:endParaRPr sz="1800">
              <a:solidFill>
                <a:srgbClr val="222222"/>
              </a:solidFill>
              <a:highlight>
                <a:srgbClr val="FFFFFF"/>
              </a:highlight>
            </a:endParaRPr>
          </a:p>
          <a:p>
            <a:pPr marL="0" lvl="0" indent="0" algn="l" rtl="0">
              <a:lnSpc>
                <a:spcPct val="115000"/>
              </a:lnSpc>
              <a:spcBef>
                <a:spcPts val="2100"/>
              </a:spcBef>
              <a:spcAft>
                <a:spcPts val="0"/>
              </a:spcAft>
              <a:buNone/>
            </a:pPr>
            <a:r>
              <a:rPr lang="en-US" sz="1800">
                <a:solidFill>
                  <a:srgbClr val="222222"/>
                </a:solidFill>
                <a:highlight>
                  <a:srgbClr val="FFFFFF"/>
                </a:highlight>
              </a:rPr>
              <a:t>Boldirev then punched him twice in the face, leaving him dazed, Hamed said.</a:t>
            </a:r>
            <a:endParaRPr sz="1800">
              <a:solidFill>
                <a:srgbClr val="222222"/>
              </a:solidFill>
              <a:highlight>
                <a:srgbClr val="FFFFFF"/>
              </a:highlight>
            </a:endParaRPr>
          </a:p>
          <a:p>
            <a:pPr marL="0" lvl="0" indent="0" algn="l" rtl="0">
              <a:lnSpc>
                <a:spcPct val="115000"/>
              </a:lnSpc>
              <a:spcBef>
                <a:spcPts val="2100"/>
              </a:spcBef>
              <a:spcAft>
                <a:spcPts val="0"/>
              </a:spcAft>
              <a:buNone/>
            </a:pPr>
            <a:endParaRPr sz="1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fade">
                                      <p:cBhvr>
                                        <p:cTn id="12" dur="1000"/>
                                        <p:tgtEl>
                                          <p:spTgt spid="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xEl>
                                              <p:pRg st="2" end="2"/>
                                            </p:txEl>
                                          </p:spTgt>
                                        </p:tgtEl>
                                        <p:attrNameLst>
                                          <p:attrName>style.visibility</p:attrName>
                                        </p:attrNameLst>
                                      </p:cBhvr>
                                      <p:to>
                                        <p:strVal val="visible"/>
                                      </p:to>
                                    </p:set>
                                    <p:animEffect transition="in" filter="fade">
                                      <p:cBhvr>
                                        <p:cTn id="17" dur="1000"/>
                                        <p:tgtEl>
                                          <p:spTgt spid="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xEl>
                                              <p:pRg st="3" end="3"/>
                                            </p:txEl>
                                          </p:spTgt>
                                        </p:tgtEl>
                                        <p:attrNameLst>
                                          <p:attrName>style.visibility</p:attrName>
                                        </p:attrNameLst>
                                      </p:cBhvr>
                                      <p:to>
                                        <p:strVal val="visible"/>
                                      </p:to>
                                    </p:set>
                                    <p:animEffect transition="in" filter="fade">
                                      <p:cBhvr>
                                        <p:cTn id="22" dur="1000"/>
                                        <p:tgtEl>
                                          <p:spTgt spid="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idx="4294967295"/>
          </p:nvPr>
        </p:nvSpPr>
        <p:spPr>
          <a:xfrm>
            <a:off x="0" y="-125332"/>
            <a:ext cx="12192000" cy="14493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b="1"/>
              <a:t>It’s Arguably a Charter Violation</a:t>
            </a:r>
            <a:endParaRPr/>
          </a:p>
        </p:txBody>
      </p:sp>
      <p:pic>
        <p:nvPicPr>
          <p:cNvPr id="233" name="Google Shape;233;p28"/>
          <p:cNvPicPr preferRelativeResize="0"/>
          <p:nvPr/>
        </p:nvPicPr>
        <p:blipFill rotWithShape="1">
          <a:blip r:embed="rId3">
            <a:alphaModFix/>
          </a:blip>
          <a:srcRect l="879" t="32964" r="2426" b="9964"/>
          <a:stretch/>
        </p:blipFill>
        <p:spPr>
          <a:xfrm>
            <a:off x="152400" y="3203575"/>
            <a:ext cx="5210626" cy="3013725"/>
          </a:xfrm>
          <a:prstGeom prst="rect">
            <a:avLst/>
          </a:prstGeom>
          <a:noFill/>
          <a:ln>
            <a:noFill/>
          </a:ln>
        </p:spPr>
      </p:pic>
      <p:pic>
        <p:nvPicPr>
          <p:cNvPr id="234" name="Google Shape;234;p28"/>
          <p:cNvPicPr preferRelativeResize="0"/>
          <p:nvPr/>
        </p:nvPicPr>
        <p:blipFill rotWithShape="1">
          <a:blip r:embed="rId3">
            <a:alphaModFix/>
          </a:blip>
          <a:srcRect r="3614" b="86691"/>
          <a:stretch/>
        </p:blipFill>
        <p:spPr>
          <a:xfrm>
            <a:off x="104925" y="1723751"/>
            <a:ext cx="7442290" cy="1007038"/>
          </a:xfrm>
          <a:prstGeom prst="rect">
            <a:avLst/>
          </a:prstGeom>
          <a:noFill/>
          <a:ln>
            <a:noFill/>
          </a:ln>
        </p:spPr>
      </p:pic>
      <p:pic>
        <p:nvPicPr>
          <p:cNvPr id="235" name="Google Shape;235;p28"/>
          <p:cNvPicPr preferRelativeResize="0"/>
          <p:nvPr/>
        </p:nvPicPr>
        <p:blipFill rotWithShape="1">
          <a:blip r:embed="rId3">
            <a:alphaModFix/>
          </a:blip>
          <a:srcRect t="21788" r="1263" b="67180"/>
          <a:stretch/>
        </p:blipFill>
        <p:spPr>
          <a:xfrm>
            <a:off x="265138" y="2570438"/>
            <a:ext cx="4985149" cy="545799"/>
          </a:xfrm>
          <a:prstGeom prst="rect">
            <a:avLst/>
          </a:prstGeom>
          <a:noFill/>
          <a:ln>
            <a:noFill/>
          </a:ln>
        </p:spPr>
      </p:pic>
      <p:sp>
        <p:nvSpPr>
          <p:cNvPr id="236" name="Google Shape;236;p28"/>
          <p:cNvSpPr txBox="1"/>
          <p:nvPr/>
        </p:nvSpPr>
        <p:spPr>
          <a:xfrm>
            <a:off x="5538125" y="2264700"/>
            <a:ext cx="7062600" cy="23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Calibri"/>
                <a:ea typeface="Calibri"/>
                <a:cs typeface="Calibri"/>
                <a:sym typeface="Calibri"/>
              </a:rPr>
              <a:t>Unlawful Search and Seizure</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Calibri"/>
                <a:ea typeface="Calibri"/>
                <a:cs typeface="Calibri"/>
                <a:sym typeface="Calibri"/>
              </a:rPr>
              <a:t>(8) </a:t>
            </a:r>
            <a:r>
              <a:rPr lang="en-US" sz="2400">
                <a:solidFill>
                  <a:srgbClr val="222222"/>
                </a:solidFill>
                <a:highlight>
                  <a:srgbClr val="FFFFFF"/>
                </a:highlight>
                <a:latin typeface="Calibri"/>
                <a:ea typeface="Calibri"/>
                <a:cs typeface="Calibri"/>
                <a:sym typeface="Calibri"/>
              </a:rPr>
              <a:t>Everyone has the right to be secure against unreasonable search or seizure.</a:t>
            </a:r>
            <a:endParaRPr sz="2400">
              <a:solidFill>
                <a:schemeClr val="dk1"/>
              </a:solidFill>
              <a:latin typeface="Calibri"/>
              <a:ea typeface="Calibri"/>
              <a:cs typeface="Calibri"/>
              <a:sym typeface="Calibri"/>
            </a:endParaRPr>
          </a:p>
          <a:p>
            <a:pPr marL="457200" lvl="1"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9" descr="http://dailysignal.com/wp-content/uploads/iStock_000028224340_Large1-1260x650.jpg"/>
          <p:cNvPicPr preferRelativeResize="0"/>
          <p:nvPr/>
        </p:nvPicPr>
        <p:blipFill rotWithShape="1">
          <a:blip r:embed="rId3">
            <a:alphaModFix/>
          </a:blip>
          <a:srcRect l="12504" b="4597"/>
          <a:stretch/>
        </p:blipFill>
        <p:spPr>
          <a:xfrm>
            <a:off x="0" y="0"/>
            <a:ext cx="12192000" cy="6858000"/>
          </a:xfrm>
          <a:prstGeom prst="rect">
            <a:avLst/>
          </a:prstGeom>
          <a:noFill/>
          <a:ln>
            <a:noFill/>
          </a:ln>
        </p:spPr>
      </p:pic>
      <p:sp>
        <p:nvSpPr>
          <p:cNvPr id="242" name="Google Shape;242;p29"/>
          <p:cNvSpPr txBox="1">
            <a:spLocks noGrp="1"/>
          </p:cNvSpPr>
          <p:nvPr>
            <p:ph type="title"/>
          </p:nvPr>
        </p:nvSpPr>
        <p:spPr>
          <a:xfrm>
            <a:off x="1066800" y="1015378"/>
            <a:ext cx="10058400" cy="10779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4800"/>
              <a:buFont typeface="Calibri"/>
              <a:buNone/>
            </a:pPr>
            <a:r>
              <a:rPr lang="en-US" b="1">
                <a:solidFill>
                  <a:schemeClr val="dk1"/>
                </a:solidFill>
              </a:rPr>
              <a:t>What can I do if I believe my Charter rights and freedoms have been violated?</a:t>
            </a:r>
            <a:endParaRPr/>
          </a:p>
        </p:txBody>
      </p:sp>
      <p:sp>
        <p:nvSpPr>
          <p:cNvPr id="243" name="Google Shape;243;p29"/>
          <p:cNvSpPr txBox="1">
            <a:spLocks noGrp="1"/>
          </p:cNvSpPr>
          <p:nvPr>
            <p:ph type="body" idx="1"/>
          </p:nvPr>
        </p:nvSpPr>
        <p:spPr>
          <a:xfrm>
            <a:off x="5927272" y="2721146"/>
            <a:ext cx="5400628" cy="2520325"/>
          </a:xfrm>
          <a:prstGeom prst="rect">
            <a:avLst/>
          </a:prstGeom>
          <a:solidFill>
            <a:srgbClr val="FFFFFF">
              <a:alpha val="87058"/>
            </a:srgbClr>
          </a:solidFill>
          <a:ln>
            <a:noFill/>
          </a:ln>
        </p:spPr>
        <p:txBody>
          <a:bodyPr spcFirstLastPara="1" wrap="square" lIns="0" tIns="45700" rIns="0" bIns="45700" anchor="ctr" anchorCtr="0">
            <a:noAutofit/>
          </a:bodyPr>
          <a:lstStyle/>
          <a:p>
            <a:pPr marL="91440" lvl="0" indent="-203200" algn="l" rtl="0">
              <a:lnSpc>
                <a:spcPct val="90000"/>
              </a:lnSpc>
              <a:spcBef>
                <a:spcPts val="0"/>
              </a:spcBef>
              <a:spcAft>
                <a:spcPts val="0"/>
              </a:spcAft>
              <a:buSzPts val="3200"/>
              <a:buChar char=" "/>
            </a:pPr>
            <a:r>
              <a:rPr lang="en-US" sz="3200"/>
              <a:t>The judicial (court) system is responsible for hearing charter challenges. They will determine whether or not a violation </a:t>
            </a:r>
            <a:br>
              <a:rPr lang="en-US" sz="3200"/>
            </a:br>
            <a:r>
              <a:rPr lang="en-US" sz="3200"/>
              <a:t>has occurred.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p:nvPr/>
        </p:nvSpPr>
        <p:spPr>
          <a:xfrm>
            <a:off x="655983" y="868172"/>
            <a:ext cx="11449878"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rgbClr val="000000"/>
                </a:solidFill>
                <a:latin typeface="Quattrocento Sans"/>
                <a:ea typeface="Quattrocento Sans"/>
                <a:cs typeface="Quattrocento Sans"/>
                <a:sym typeface="Quattrocento Sans"/>
              </a:rPr>
              <a:t>What if at the end </a:t>
            </a:r>
            <a:br>
              <a:rPr lang="en-US" sz="4800" b="1" i="0" u="none" strike="noStrike" cap="none">
                <a:solidFill>
                  <a:srgbClr val="000000"/>
                </a:solidFill>
                <a:latin typeface="Quattrocento Sans"/>
                <a:ea typeface="Quattrocento Sans"/>
                <a:cs typeface="Quattrocento Sans"/>
                <a:sym typeface="Quattrocento Sans"/>
              </a:rPr>
            </a:br>
            <a:r>
              <a:rPr lang="en-US" sz="4800" b="1" i="0" u="none" strike="noStrike" cap="none">
                <a:solidFill>
                  <a:srgbClr val="000000"/>
                </a:solidFill>
                <a:latin typeface="Quattrocento Sans"/>
                <a:ea typeface="Quattrocento Sans"/>
                <a:cs typeface="Quattrocento Sans"/>
                <a:sym typeface="Quattrocento Sans"/>
              </a:rPr>
              <a:t>of the year, we had a</a:t>
            </a:r>
            <a:endParaRPr/>
          </a:p>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137" name="Google Shape;137;p17" descr="http://2fm.rte.ie/wp-content/uploads/2016/08/pizza-party.jpg"/>
          <p:cNvPicPr preferRelativeResize="0"/>
          <p:nvPr/>
        </p:nvPicPr>
        <p:blipFill rotWithShape="1">
          <a:blip r:embed="rId3">
            <a:alphaModFix/>
          </a:blip>
          <a:srcRect/>
          <a:stretch/>
        </p:blipFill>
        <p:spPr>
          <a:xfrm>
            <a:off x="6459446" y="727939"/>
            <a:ext cx="2550500" cy="1898374"/>
          </a:xfrm>
          <a:prstGeom prst="rect">
            <a:avLst/>
          </a:prstGeom>
          <a:noFill/>
          <a:ln>
            <a:noFill/>
          </a:ln>
        </p:spPr>
      </p:pic>
      <p:sp>
        <p:nvSpPr>
          <p:cNvPr id="138" name="Google Shape;138;p17"/>
          <p:cNvSpPr txBox="1"/>
          <p:nvPr/>
        </p:nvSpPr>
        <p:spPr>
          <a:xfrm>
            <a:off x="1530256" y="2360722"/>
            <a:ext cx="3917811" cy="2215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800" b="1" i="0" u="none" strike="noStrike" cap="none">
                <a:solidFill>
                  <a:srgbClr val="724108"/>
                </a:solidFill>
                <a:latin typeface="Quattrocento Sans"/>
                <a:ea typeface="Quattrocento Sans"/>
                <a:cs typeface="Quattrocento Sans"/>
                <a:sym typeface="Quattrocento Sans"/>
              </a:rPr>
              <a:t>BUT</a:t>
            </a:r>
            <a:endParaRPr/>
          </a:p>
        </p:txBody>
      </p:sp>
      <p:sp>
        <p:nvSpPr>
          <p:cNvPr id="139" name="Google Shape;139;p17"/>
          <p:cNvSpPr txBox="1"/>
          <p:nvPr/>
        </p:nvSpPr>
        <p:spPr>
          <a:xfrm>
            <a:off x="5516481" y="2989215"/>
            <a:ext cx="456206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000000"/>
                </a:solidFill>
                <a:latin typeface="Quattrocento Sans"/>
                <a:ea typeface="Quattrocento Sans"/>
                <a:cs typeface="Quattrocento Sans"/>
                <a:sym typeface="Quattrocento Sans"/>
              </a:rPr>
              <a:t>I only let the female students in the class vote on what kind of pizza we order?</a:t>
            </a:r>
            <a:endParaRPr/>
          </a:p>
        </p:txBody>
      </p:sp>
      <p:pic>
        <p:nvPicPr>
          <p:cNvPr id="140" name="Google Shape;140;p17" descr="http://valleylibrary.ca/sites/default/files/event_images/Girl%20Power_6.jpg"/>
          <p:cNvPicPr preferRelativeResize="0"/>
          <p:nvPr/>
        </p:nvPicPr>
        <p:blipFill rotWithShape="1">
          <a:blip r:embed="rId4">
            <a:alphaModFix/>
          </a:blip>
          <a:srcRect/>
          <a:stretch/>
        </p:blipFill>
        <p:spPr>
          <a:xfrm>
            <a:off x="9561434" y="3312379"/>
            <a:ext cx="1071558" cy="1071558"/>
          </a:xfrm>
          <a:prstGeom prst="rect">
            <a:avLst/>
          </a:prstGeom>
          <a:noFill/>
          <a:ln>
            <a:noFill/>
          </a:ln>
        </p:spPr>
      </p:pic>
      <p:sp>
        <p:nvSpPr>
          <p:cNvPr id="141" name="Google Shape;141;p17"/>
          <p:cNvSpPr txBox="1"/>
          <p:nvPr/>
        </p:nvSpPr>
        <p:spPr>
          <a:xfrm>
            <a:off x="5516481" y="3817209"/>
            <a:ext cx="506461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US" sz="1800" b="1" i="0" u="none" strike="noStrike" cap="none">
                <a:solidFill>
                  <a:srgbClr val="000000"/>
                </a:solidFill>
                <a:latin typeface="Quattrocento Sans"/>
                <a:ea typeface="Quattrocento Sans"/>
                <a:cs typeface="Quattrocento Sans"/>
                <a:sym typeface="Quattrocento Sans"/>
              </a:rPr>
            </a:br>
            <a:br>
              <a:rPr lang="en-US" sz="1800" b="1" i="0" u="none" strike="noStrike" cap="none">
                <a:solidFill>
                  <a:srgbClr val="000000"/>
                </a:solidFill>
                <a:latin typeface="Quattrocento Sans"/>
                <a:ea typeface="Quattrocento Sans"/>
                <a:cs typeface="Quattrocento Sans"/>
                <a:sym typeface="Quattrocento Sans"/>
              </a:rPr>
            </a:br>
            <a:r>
              <a:rPr lang="en-US" sz="1800" b="1" i="0" u="none" strike="noStrike" cap="none">
                <a:solidFill>
                  <a:srgbClr val="000000"/>
                </a:solidFill>
                <a:latin typeface="Quattrocento Sans"/>
                <a:ea typeface="Quattrocento Sans"/>
                <a:cs typeface="Quattrocento Sans"/>
                <a:sym typeface="Quattrocento Sans"/>
              </a:rPr>
              <a:t>I only let students with brown eyes vote?</a:t>
            </a:r>
            <a:endParaRPr/>
          </a:p>
        </p:txBody>
      </p:sp>
      <p:sp>
        <p:nvSpPr>
          <p:cNvPr id="142" name="Google Shape;142;p17"/>
          <p:cNvSpPr/>
          <p:nvPr/>
        </p:nvSpPr>
        <p:spPr>
          <a:xfrm>
            <a:off x="7068759" y="3598064"/>
            <a:ext cx="133187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rgbClr val="000000"/>
                </a:solidFill>
                <a:latin typeface="Quattrocento Sans"/>
                <a:ea typeface="Quattrocento Sans"/>
                <a:cs typeface="Quattrocento Sans"/>
                <a:sym typeface="Quattrocento Sans"/>
              </a:rPr>
              <a:t>OR</a:t>
            </a:r>
            <a:endParaRPr sz="4800" b="0" i="0" u="none" strike="noStrike" cap="none">
              <a:solidFill>
                <a:srgbClr val="000000"/>
              </a:solidFill>
              <a:latin typeface="Calibri"/>
              <a:ea typeface="Calibri"/>
              <a:cs typeface="Calibri"/>
              <a:sym typeface="Calibri"/>
            </a:endParaRPr>
          </a:p>
        </p:txBody>
      </p:sp>
      <p:pic>
        <p:nvPicPr>
          <p:cNvPr id="143" name="Google Shape;143;p17" descr="http://www.clipartbest.com/cliparts/xTg/oEE/xTgoEEp8c.png"/>
          <p:cNvPicPr preferRelativeResize="0"/>
          <p:nvPr/>
        </p:nvPicPr>
        <p:blipFill rotWithShape="1">
          <a:blip r:embed="rId5">
            <a:alphaModFix/>
          </a:blip>
          <a:srcRect/>
          <a:stretch/>
        </p:blipFill>
        <p:spPr>
          <a:xfrm>
            <a:off x="10416031" y="4159170"/>
            <a:ext cx="835086" cy="835086"/>
          </a:xfrm>
          <a:prstGeom prst="rect">
            <a:avLst/>
          </a:prstGeom>
          <a:noFill/>
          <a:ln>
            <a:noFill/>
          </a:ln>
        </p:spPr>
      </p:pic>
      <p:sp>
        <p:nvSpPr>
          <p:cNvPr id="144" name="Google Shape;144;p17"/>
          <p:cNvSpPr txBox="1"/>
          <p:nvPr/>
        </p:nvSpPr>
        <p:spPr>
          <a:xfrm>
            <a:off x="536713" y="4947075"/>
            <a:ext cx="11449878"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rgbClr val="724108"/>
                </a:solidFill>
                <a:latin typeface="Quattrocento Sans"/>
                <a:ea typeface="Quattrocento Sans"/>
                <a:cs typeface="Quattrocento Sans"/>
                <a:sym typeface="Quattrocento Sans"/>
              </a:rPr>
              <a:t>Would that be fair? </a:t>
            </a:r>
            <a:endParaRPr sz="18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45" name="Google Shape;145;p17"/>
          <p:cNvSpPr/>
          <p:nvPr/>
        </p:nvSpPr>
        <p:spPr>
          <a:xfrm>
            <a:off x="1828799" y="5731905"/>
            <a:ext cx="899491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rgbClr val="724108"/>
                </a:solidFill>
                <a:latin typeface="Quattrocento Sans"/>
                <a:ea typeface="Quattrocento Sans"/>
                <a:cs typeface="Quattrocento Sans"/>
                <a:sym typeface="Quattrocento Sans"/>
              </a:rPr>
              <a:t>I’m the teacher, shouldn’t I be allowed to do this?</a:t>
            </a:r>
            <a:endParaRPr sz="2400" b="1" i="0" u="none" strike="noStrike" cap="none">
              <a:solidFill>
                <a:srgbClr val="724108"/>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500"/>
                                        <p:tgtEl>
                                          <p:spTgt spid="139"/>
                                        </p:tgtEl>
                                      </p:cBhvr>
                                    </p:animEffect>
                                  </p:childTnLst>
                                </p:cTn>
                              </p:par>
                              <p:par>
                                <p:cTn id="16" presetID="10" presetClass="entr" presetSubtype="0"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fade">
                                      <p:cBhvr>
                                        <p:cTn id="18" dur="5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1000"/>
                                        <p:tgtEl>
                                          <p:spTgt spid="1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2000"/>
                                        <p:tgtEl>
                                          <p:spTgt spid="141"/>
                                        </p:tgtEl>
                                      </p:cBhvr>
                                    </p:animEffect>
                                  </p:childTnLst>
                                </p:cTn>
                              </p:par>
                              <p:par>
                                <p:cTn id="29" presetID="10" presetClass="entr" presetSubtype="0"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2000"/>
                                        <p:tgtEl>
                                          <p:spTgt spid="1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4"/>
                                        </p:tgtEl>
                                        <p:attrNameLst>
                                          <p:attrName>style.visibility</p:attrName>
                                        </p:attrNameLst>
                                      </p:cBhvr>
                                      <p:to>
                                        <p:strVal val="visible"/>
                                      </p:to>
                                    </p:set>
                                    <p:animEffect transition="in" filter="fade">
                                      <p:cBhvr>
                                        <p:cTn id="36" dur="500"/>
                                        <p:tgtEl>
                                          <p:spTgt spid="1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fade">
                                      <p:cBhvr>
                                        <p:cTn id="4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8"/>
          <p:cNvPicPr preferRelativeResize="0"/>
          <p:nvPr/>
        </p:nvPicPr>
        <p:blipFill rotWithShape="1">
          <a:blip r:embed="rId3">
            <a:alphaModFix/>
          </a:blip>
          <a:srcRect l="4313" r="4123" b="3217"/>
          <a:stretch/>
        </p:blipFill>
        <p:spPr>
          <a:xfrm>
            <a:off x="2330700" y="31336"/>
            <a:ext cx="7349564" cy="66372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idx="4294967295"/>
          </p:nvPr>
        </p:nvSpPr>
        <p:spPr>
          <a:xfrm>
            <a:off x="937338" y="-363587"/>
            <a:ext cx="10317300" cy="14493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3600" b="1"/>
              <a:t>Protected Rights and Freedoms Under the Charter</a:t>
            </a:r>
            <a:br>
              <a:rPr lang="en-US" sz="3600" b="1"/>
            </a:br>
            <a:endParaRPr sz="3600" b="1"/>
          </a:p>
        </p:txBody>
      </p:sp>
      <p:sp>
        <p:nvSpPr>
          <p:cNvPr id="156" name="Google Shape;156;p19"/>
          <p:cNvSpPr txBox="1">
            <a:spLocks noGrp="1"/>
          </p:cNvSpPr>
          <p:nvPr>
            <p:ph type="body" idx="4294967295"/>
          </p:nvPr>
        </p:nvSpPr>
        <p:spPr>
          <a:xfrm>
            <a:off x="404100" y="617889"/>
            <a:ext cx="10515600" cy="498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000"/>
              <a:buNone/>
            </a:pPr>
            <a:r>
              <a:rPr lang="en-US" sz="3200" b="1" dirty="0"/>
              <a:t>Fundamental Freedoms</a:t>
            </a:r>
            <a:endParaRPr sz="3200" dirty="0"/>
          </a:p>
          <a:p>
            <a:pPr marL="384048" lvl="1" indent="-259080" algn="l" rtl="0">
              <a:lnSpc>
                <a:spcPct val="90000"/>
              </a:lnSpc>
              <a:spcBef>
                <a:spcPts val="400"/>
              </a:spcBef>
              <a:spcAft>
                <a:spcPts val="0"/>
              </a:spcAft>
              <a:buSzPts val="3000"/>
              <a:buChar char="◦"/>
            </a:pPr>
            <a:r>
              <a:rPr lang="en-US" sz="3000" dirty="0"/>
              <a:t>Freedom to express your opinions.</a:t>
            </a:r>
            <a:endParaRPr sz="3000" dirty="0"/>
          </a:p>
          <a:p>
            <a:pPr marL="384048" lvl="1" indent="-259080" algn="l" rtl="0">
              <a:lnSpc>
                <a:spcPct val="90000"/>
              </a:lnSpc>
              <a:spcBef>
                <a:spcPts val="600"/>
              </a:spcBef>
              <a:spcAft>
                <a:spcPts val="0"/>
              </a:spcAft>
              <a:buSzPts val="3000"/>
              <a:buChar char="◦"/>
            </a:pPr>
            <a:r>
              <a:rPr lang="en-US" sz="3000" dirty="0"/>
              <a:t>Freedom to choose your own religion.</a:t>
            </a:r>
            <a:endParaRPr sz="3000" dirty="0"/>
          </a:p>
          <a:p>
            <a:pPr marL="384048" lvl="1" indent="-259080" algn="l" rtl="0">
              <a:lnSpc>
                <a:spcPct val="90000"/>
              </a:lnSpc>
              <a:spcBef>
                <a:spcPts val="600"/>
              </a:spcBef>
              <a:spcAft>
                <a:spcPts val="0"/>
              </a:spcAft>
              <a:buSzPts val="3000"/>
              <a:buChar char="◦"/>
            </a:pPr>
            <a:r>
              <a:rPr lang="en-US" sz="3000" dirty="0"/>
              <a:t>Freedom to organize peaceful meetings and demonstrations.</a:t>
            </a:r>
            <a:endParaRPr sz="3000" dirty="0"/>
          </a:p>
          <a:p>
            <a:pPr marL="384048" lvl="1" indent="-259080" algn="l" rtl="0">
              <a:lnSpc>
                <a:spcPct val="90000"/>
              </a:lnSpc>
              <a:spcBef>
                <a:spcPts val="600"/>
              </a:spcBef>
              <a:spcAft>
                <a:spcPts val="0"/>
              </a:spcAft>
              <a:buSzPts val="3000"/>
              <a:buChar char="◦"/>
            </a:pPr>
            <a:r>
              <a:rPr lang="en-US" sz="3000" dirty="0"/>
              <a:t>Freedom to associate with a person or group.</a:t>
            </a:r>
            <a:endParaRPr sz="3000" dirty="0"/>
          </a:p>
          <a:p>
            <a:pPr marL="0" lvl="0" indent="0" algn="l" rtl="0">
              <a:lnSpc>
                <a:spcPct val="90000"/>
              </a:lnSpc>
              <a:spcBef>
                <a:spcPts val="1600"/>
              </a:spcBef>
              <a:spcAft>
                <a:spcPts val="0"/>
              </a:spcAft>
              <a:buSzPts val="2000"/>
              <a:buNone/>
            </a:pPr>
            <a:r>
              <a:rPr lang="en-US" sz="3200" b="1" dirty="0"/>
              <a:t>Democratic Rights</a:t>
            </a:r>
            <a:endParaRPr sz="3200" dirty="0"/>
          </a:p>
          <a:p>
            <a:pPr marL="384048" lvl="1" indent="-259080" algn="l" rtl="0">
              <a:lnSpc>
                <a:spcPct val="90000"/>
              </a:lnSpc>
              <a:spcBef>
                <a:spcPts val="400"/>
              </a:spcBef>
              <a:spcAft>
                <a:spcPts val="0"/>
              </a:spcAft>
              <a:buSzPts val="3000"/>
              <a:buChar char="◦"/>
            </a:pPr>
            <a:r>
              <a:rPr lang="en-US" sz="3000" dirty="0"/>
              <a:t>The right to vote for members of the House of Commons and of provincial legislatures.</a:t>
            </a:r>
            <a:endParaRPr sz="3000" dirty="0"/>
          </a:p>
          <a:p>
            <a:pPr marL="384048" lvl="1" indent="-259080" algn="l" rtl="0">
              <a:lnSpc>
                <a:spcPct val="90000"/>
              </a:lnSpc>
              <a:spcBef>
                <a:spcPts val="600"/>
              </a:spcBef>
              <a:spcAft>
                <a:spcPts val="0"/>
              </a:spcAft>
              <a:buSzPts val="3000"/>
              <a:buChar char="◦"/>
            </a:pPr>
            <a:r>
              <a:rPr lang="en-US" sz="3000" dirty="0"/>
              <a:t>The right to vote for a new government every five years. </a:t>
            </a:r>
            <a:endParaRPr sz="3000" dirty="0"/>
          </a:p>
          <a:p>
            <a:pPr marL="0" lvl="0" indent="0" algn="l" rtl="0">
              <a:lnSpc>
                <a:spcPct val="90000"/>
              </a:lnSpc>
              <a:spcBef>
                <a:spcPts val="1600"/>
              </a:spcBef>
              <a:spcAft>
                <a:spcPts val="0"/>
              </a:spcAft>
              <a:buSzPts val="2000"/>
              <a:buNone/>
            </a:pPr>
            <a:endParaRPr dirty="0"/>
          </a:p>
        </p:txBody>
      </p:sp>
      <p:pic>
        <p:nvPicPr>
          <p:cNvPr id="157" name="Google Shape;157;p19"/>
          <p:cNvPicPr preferRelativeResize="0"/>
          <p:nvPr/>
        </p:nvPicPr>
        <p:blipFill rotWithShape="1">
          <a:blip r:embed="rId3">
            <a:alphaModFix/>
          </a:blip>
          <a:srcRect/>
          <a:stretch/>
        </p:blipFill>
        <p:spPr>
          <a:xfrm>
            <a:off x="9448801" y="4846319"/>
            <a:ext cx="2743200" cy="1554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p:nvPr/>
        </p:nvSpPr>
        <p:spPr>
          <a:xfrm>
            <a:off x="0" y="0"/>
            <a:ext cx="12192000" cy="5650747"/>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600"/>
              </a:spcBef>
              <a:spcAft>
                <a:spcPts val="0"/>
              </a:spcAft>
              <a:buNone/>
            </a:pPr>
            <a:r>
              <a:rPr lang="en-US" sz="3400" b="1" dirty="0">
                <a:solidFill>
                  <a:srgbClr val="3F3F3F"/>
                </a:solidFill>
                <a:latin typeface="Calibri"/>
                <a:ea typeface="Calibri"/>
                <a:cs typeface="Calibri"/>
                <a:sym typeface="Calibri"/>
              </a:rPr>
              <a:t>Mobility Rights:</a:t>
            </a:r>
            <a:endParaRPr sz="3400" dirty="0">
              <a:solidFill>
                <a:srgbClr val="3F3F3F"/>
              </a:solidFill>
              <a:latin typeface="Calibri"/>
              <a:ea typeface="Calibri"/>
              <a:cs typeface="Calibri"/>
              <a:sym typeface="Calibri"/>
            </a:endParaRPr>
          </a:p>
          <a:p>
            <a:pPr marL="384048" lvl="1" indent="-271780" algn="l" rtl="0">
              <a:lnSpc>
                <a:spcPct val="90000"/>
              </a:lnSpc>
              <a:spcBef>
                <a:spcPts val="400"/>
              </a:spcBef>
              <a:spcAft>
                <a:spcPts val="0"/>
              </a:spcAft>
              <a:buClr>
                <a:schemeClr val="accent1"/>
              </a:buClr>
              <a:buSzPts val="3200"/>
              <a:buFont typeface="Calibri"/>
              <a:buChar char="◦"/>
            </a:pPr>
            <a:r>
              <a:rPr lang="en-US" sz="3200" dirty="0">
                <a:solidFill>
                  <a:srgbClr val="3F3F3F"/>
                </a:solidFill>
                <a:latin typeface="Calibri"/>
                <a:ea typeface="Calibri"/>
                <a:cs typeface="Calibri"/>
                <a:sym typeface="Calibri"/>
              </a:rPr>
              <a:t>The right to move anywhere within Canada and to earn a living there.</a:t>
            </a:r>
            <a:endParaRPr sz="3200" dirty="0">
              <a:solidFill>
                <a:srgbClr val="3F3F3F"/>
              </a:solidFill>
              <a:latin typeface="Calibri"/>
              <a:ea typeface="Calibri"/>
              <a:cs typeface="Calibri"/>
              <a:sym typeface="Calibri"/>
            </a:endParaRPr>
          </a:p>
          <a:p>
            <a:pPr marL="384048" lvl="1" indent="-271780" algn="l" rtl="0">
              <a:lnSpc>
                <a:spcPct val="90000"/>
              </a:lnSpc>
              <a:spcBef>
                <a:spcPts val="600"/>
              </a:spcBef>
              <a:spcAft>
                <a:spcPts val="0"/>
              </a:spcAft>
              <a:buClr>
                <a:schemeClr val="accent1"/>
              </a:buClr>
              <a:buSzPts val="3200"/>
              <a:buFont typeface="Calibri"/>
              <a:buChar char="◦"/>
            </a:pPr>
            <a:r>
              <a:rPr lang="en-US" sz="3200" dirty="0">
                <a:solidFill>
                  <a:srgbClr val="3F3F3F"/>
                </a:solidFill>
                <a:latin typeface="Calibri"/>
                <a:ea typeface="Calibri"/>
                <a:cs typeface="Calibri"/>
                <a:sym typeface="Calibri"/>
              </a:rPr>
              <a:t>The right to enter, stay in, or leave Canada. </a:t>
            </a:r>
          </a:p>
          <a:p>
            <a:pPr marL="112268" lvl="1" algn="l" rtl="0">
              <a:lnSpc>
                <a:spcPct val="90000"/>
              </a:lnSpc>
              <a:spcBef>
                <a:spcPts val="600"/>
              </a:spcBef>
              <a:spcAft>
                <a:spcPts val="0"/>
              </a:spcAft>
              <a:buClr>
                <a:schemeClr val="accent1"/>
              </a:buClr>
              <a:buSzPts val="3200"/>
            </a:pPr>
            <a:r>
              <a:rPr lang="en-US" sz="3400" b="1" dirty="0">
                <a:solidFill>
                  <a:srgbClr val="3F3F3F"/>
                </a:solidFill>
                <a:latin typeface="Calibri"/>
                <a:ea typeface="Calibri"/>
                <a:cs typeface="Calibri"/>
                <a:sym typeface="Calibri"/>
              </a:rPr>
              <a:t>Legal Rights</a:t>
            </a:r>
            <a:endParaRPr sz="3200" dirty="0">
              <a:solidFill>
                <a:srgbClr val="3F3F3F"/>
              </a:solidFill>
              <a:latin typeface="Calibri"/>
              <a:ea typeface="Calibri"/>
              <a:cs typeface="Calibri"/>
              <a:sym typeface="Calibri"/>
            </a:endParaRPr>
          </a:p>
          <a:p>
            <a:pPr marL="384048" lvl="1" indent="-271780" algn="l" rtl="0">
              <a:lnSpc>
                <a:spcPct val="90000"/>
              </a:lnSpc>
              <a:spcBef>
                <a:spcPts val="600"/>
              </a:spcBef>
              <a:spcAft>
                <a:spcPts val="0"/>
              </a:spcAft>
              <a:buClr>
                <a:schemeClr val="accent1"/>
              </a:buClr>
              <a:buSzPts val="3200"/>
              <a:buFont typeface="Calibri"/>
              <a:buChar char="◦"/>
            </a:pPr>
            <a:r>
              <a:rPr lang="en-US" sz="3200" dirty="0">
                <a:solidFill>
                  <a:srgbClr val="3F3F3F"/>
                </a:solidFill>
                <a:latin typeface="Calibri"/>
                <a:ea typeface="Calibri"/>
                <a:cs typeface="Calibri"/>
                <a:sym typeface="Calibri"/>
              </a:rPr>
              <a:t>The right to be free of imprisonment for no reason. </a:t>
            </a:r>
            <a:endParaRPr sz="3200" dirty="0">
              <a:solidFill>
                <a:srgbClr val="3F3F3F"/>
              </a:solidFill>
              <a:latin typeface="Calibri"/>
              <a:ea typeface="Calibri"/>
              <a:cs typeface="Calibri"/>
              <a:sym typeface="Calibri"/>
            </a:endParaRPr>
          </a:p>
          <a:p>
            <a:pPr marL="384048" lvl="1" indent="-271780" algn="l" rtl="0">
              <a:lnSpc>
                <a:spcPct val="90000"/>
              </a:lnSpc>
              <a:spcBef>
                <a:spcPts val="600"/>
              </a:spcBef>
              <a:spcAft>
                <a:spcPts val="0"/>
              </a:spcAft>
              <a:buClr>
                <a:schemeClr val="accent1"/>
              </a:buClr>
              <a:buSzPts val="3200"/>
              <a:buFont typeface="Calibri"/>
              <a:buChar char="◦"/>
            </a:pPr>
            <a:r>
              <a:rPr lang="en-US" sz="3200" dirty="0">
                <a:solidFill>
                  <a:srgbClr val="3F3F3F"/>
                </a:solidFill>
                <a:latin typeface="Calibri"/>
                <a:ea typeface="Calibri"/>
                <a:cs typeface="Calibri"/>
                <a:sym typeface="Calibri"/>
              </a:rPr>
              <a:t>The right to an impartial and quick trial.</a:t>
            </a:r>
          </a:p>
          <a:p>
            <a:pPr marL="112268" lvl="1" algn="l" rtl="0">
              <a:lnSpc>
                <a:spcPct val="90000"/>
              </a:lnSpc>
              <a:spcBef>
                <a:spcPts val="600"/>
              </a:spcBef>
              <a:spcAft>
                <a:spcPts val="0"/>
              </a:spcAft>
              <a:buClr>
                <a:schemeClr val="accent1"/>
              </a:buClr>
              <a:buSzPts val="3200"/>
            </a:pPr>
            <a:r>
              <a:rPr lang="en-US" sz="3400" b="1" dirty="0">
                <a:solidFill>
                  <a:srgbClr val="3F3F3F"/>
                </a:solidFill>
                <a:latin typeface="Calibri"/>
                <a:ea typeface="Calibri"/>
                <a:cs typeface="Calibri"/>
                <a:sym typeface="Calibri"/>
              </a:rPr>
              <a:t>Equality Rights</a:t>
            </a:r>
            <a:endParaRPr sz="3200" dirty="0">
              <a:solidFill>
                <a:srgbClr val="3F3F3F"/>
              </a:solidFill>
              <a:latin typeface="Calibri"/>
              <a:ea typeface="Calibri"/>
              <a:cs typeface="Calibri"/>
              <a:sym typeface="Calibri"/>
            </a:endParaRPr>
          </a:p>
          <a:p>
            <a:pPr marL="384048" lvl="1" indent="-271780" algn="l" rtl="0">
              <a:lnSpc>
                <a:spcPct val="90000"/>
              </a:lnSpc>
              <a:spcBef>
                <a:spcPts val="600"/>
              </a:spcBef>
              <a:spcAft>
                <a:spcPts val="0"/>
              </a:spcAft>
              <a:buClr>
                <a:schemeClr val="accent1"/>
              </a:buClr>
              <a:buSzPts val="3200"/>
              <a:buFont typeface="Calibri"/>
              <a:buChar char="◦"/>
            </a:pPr>
            <a:r>
              <a:rPr lang="en-US" sz="3200" dirty="0">
                <a:solidFill>
                  <a:srgbClr val="3F3F3F"/>
                </a:solidFill>
                <a:latin typeface="Calibri"/>
                <a:ea typeface="Calibri"/>
                <a:cs typeface="Calibri"/>
                <a:sym typeface="Calibri"/>
              </a:rPr>
              <a:t>The right to be free of discrimination because of race, national or ethnic origin, religion, gender, age, or mental or physical disability. </a:t>
            </a:r>
            <a:endParaRPr sz="3200" dirty="0">
              <a:solidFill>
                <a:srgbClr val="3F3F3F"/>
              </a:solidFill>
              <a:latin typeface="Calibri"/>
              <a:ea typeface="Calibri"/>
              <a:cs typeface="Calibri"/>
              <a:sym typeface="Calibri"/>
            </a:endParaRPr>
          </a:p>
          <a:p>
            <a:pPr marL="0" lvl="0" indent="0" algn="l" rtl="0">
              <a:lnSpc>
                <a:spcPct val="90000"/>
              </a:lnSpc>
              <a:spcBef>
                <a:spcPts val="1600"/>
              </a:spcBef>
              <a:spcAft>
                <a:spcPts val="0"/>
              </a:spcAft>
              <a:buNone/>
            </a:pPr>
            <a:r>
              <a:rPr lang="en-US" sz="3400" dirty="0">
                <a:solidFill>
                  <a:srgbClr val="3F3F3F"/>
                </a:solidFill>
                <a:latin typeface="Calibri"/>
                <a:ea typeface="Calibri"/>
                <a:cs typeface="Calibri"/>
                <a:sym typeface="Calibri"/>
              </a:rPr>
              <a:t>	</a:t>
            </a:r>
            <a:endParaRPr sz="3400" dirty="0">
              <a:solidFill>
                <a:srgbClr val="3F3F3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1000"/>
                                        <p:tgtEl>
                                          <p:spTgt spid="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fade">
                                      <p:cBhvr>
                                        <p:cTn id="22" dur="1000"/>
                                        <p:tgtEl>
                                          <p:spTgt spid="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
                                            <p:txEl>
                                              <p:pRg st="4" end="4"/>
                                            </p:txEl>
                                          </p:spTgt>
                                        </p:tgtEl>
                                        <p:attrNameLst>
                                          <p:attrName>style.visibility</p:attrName>
                                        </p:attrNameLst>
                                      </p:cBhvr>
                                      <p:to>
                                        <p:strVal val="visible"/>
                                      </p:to>
                                    </p:set>
                                    <p:animEffect transition="in" filter="fade">
                                      <p:cBhvr>
                                        <p:cTn id="27" dur="1000"/>
                                        <p:tgtEl>
                                          <p:spTgt spid="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
                                            <p:txEl>
                                              <p:pRg st="5" end="5"/>
                                            </p:txEl>
                                          </p:spTgt>
                                        </p:tgtEl>
                                        <p:attrNameLst>
                                          <p:attrName>style.visibility</p:attrName>
                                        </p:attrNameLst>
                                      </p:cBhvr>
                                      <p:to>
                                        <p:strVal val="visible"/>
                                      </p:to>
                                    </p:set>
                                    <p:animEffect transition="in" filter="fade">
                                      <p:cBhvr>
                                        <p:cTn id="32" dur="1000"/>
                                        <p:tgtEl>
                                          <p:spTgt spid="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
                                            <p:txEl>
                                              <p:pRg st="6" end="6"/>
                                            </p:txEl>
                                          </p:spTgt>
                                        </p:tgtEl>
                                        <p:attrNameLst>
                                          <p:attrName>style.visibility</p:attrName>
                                        </p:attrNameLst>
                                      </p:cBhvr>
                                      <p:to>
                                        <p:strVal val="visible"/>
                                      </p:to>
                                    </p:set>
                                    <p:animEffect transition="in" filter="fade">
                                      <p:cBhvr>
                                        <p:cTn id="37" dur="1000"/>
                                        <p:tgtEl>
                                          <p:spTgt spid="1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3">
                                            <p:txEl>
                                              <p:pRg st="7" end="7"/>
                                            </p:txEl>
                                          </p:spTgt>
                                        </p:tgtEl>
                                        <p:attrNameLst>
                                          <p:attrName>style.visibility</p:attrName>
                                        </p:attrNameLst>
                                      </p:cBhvr>
                                      <p:to>
                                        <p:strVal val="visible"/>
                                      </p:to>
                                    </p:set>
                                    <p:animEffect transition="in" filter="fade">
                                      <p:cBhvr>
                                        <p:cTn id="42" dur="1000"/>
                                        <p:tgtEl>
                                          <p:spTgt spid="1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3">
                                            <p:txEl>
                                              <p:pRg st="8" end="8"/>
                                            </p:txEl>
                                          </p:spTgt>
                                        </p:tgtEl>
                                        <p:attrNameLst>
                                          <p:attrName>style.visibility</p:attrName>
                                        </p:attrNameLst>
                                      </p:cBhvr>
                                      <p:to>
                                        <p:strVal val="visible"/>
                                      </p:to>
                                    </p:set>
                                    <p:animEffect transition="in" filter="fade">
                                      <p:cBhvr>
                                        <p:cTn id="47" dur="1000"/>
                                        <p:tgtEl>
                                          <p:spTgt spid="1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1"/>
          <p:cNvPicPr preferRelativeResize="0"/>
          <p:nvPr/>
        </p:nvPicPr>
        <p:blipFill rotWithShape="1">
          <a:blip r:embed="rId3">
            <a:alphaModFix/>
          </a:blip>
          <a:srcRect/>
          <a:stretch/>
        </p:blipFill>
        <p:spPr>
          <a:xfrm>
            <a:off x="4159013" y="2232435"/>
            <a:ext cx="3775496" cy="3225807"/>
          </a:xfrm>
          <a:prstGeom prst="rect">
            <a:avLst/>
          </a:prstGeom>
          <a:noFill/>
          <a:ln>
            <a:noFill/>
          </a:ln>
        </p:spPr>
      </p:pic>
      <p:pic>
        <p:nvPicPr>
          <p:cNvPr id="169" name="Google Shape;169;p21"/>
          <p:cNvPicPr preferRelativeResize="0"/>
          <p:nvPr/>
        </p:nvPicPr>
        <p:blipFill rotWithShape="1">
          <a:blip r:embed="rId4">
            <a:alphaModFix/>
          </a:blip>
          <a:srcRect/>
          <a:stretch/>
        </p:blipFill>
        <p:spPr>
          <a:xfrm>
            <a:off x="5344238" y="3586675"/>
            <a:ext cx="1405046" cy="1652995"/>
          </a:xfrm>
          <a:prstGeom prst="rect">
            <a:avLst/>
          </a:prstGeom>
          <a:noFill/>
          <a:ln>
            <a:noFill/>
          </a:ln>
        </p:spPr>
      </p:pic>
      <p:sp>
        <p:nvSpPr>
          <p:cNvPr id="170" name="Google Shape;170;p21"/>
          <p:cNvSpPr txBox="1"/>
          <p:nvPr/>
        </p:nvSpPr>
        <p:spPr>
          <a:xfrm>
            <a:off x="140674" y="138544"/>
            <a:ext cx="11940489" cy="17851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000000"/>
                </a:solidFill>
                <a:latin typeface="Calibri"/>
                <a:ea typeface="Calibri"/>
                <a:cs typeface="Calibri"/>
                <a:sym typeface="Calibri"/>
              </a:rPr>
              <a:t>How The Charter Is Meant To Work</a:t>
            </a:r>
            <a:br>
              <a:rPr lang="en-US" sz="2800" b="1" i="0" u="none" strike="noStrike" cap="none">
                <a:solidFill>
                  <a:srgbClr val="000000"/>
                </a:solidFill>
                <a:latin typeface="Calibri"/>
                <a:ea typeface="Calibri"/>
                <a:cs typeface="Calibri"/>
                <a:sym typeface="Calibri"/>
              </a:rPr>
            </a:br>
            <a:r>
              <a:rPr lang="en-US" sz="2800" b="1" i="0" u="none" strike="noStrike" cap="none">
                <a:solidFill>
                  <a:srgbClr val="000000"/>
                </a:solidFill>
                <a:latin typeface="Calibri"/>
                <a:ea typeface="Calibri"/>
                <a:cs typeface="Calibri"/>
                <a:sym typeface="Calibri"/>
              </a:rPr>
              <a:t>The Charter Regulates How The Government Acts In </a:t>
            </a:r>
            <a:br>
              <a:rPr lang="en-US" sz="2800" b="1" i="0" u="none" strike="noStrike" cap="none">
                <a:solidFill>
                  <a:srgbClr val="000000"/>
                </a:solidFill>
                <a:latin typeface="Calibri"/>
                <a:ea typeface="Calibri"/>
                <a:cs typeface="Calibri"/>
                <a:sym typeface="Calibri"/>
              </a:rPr>
            </a:br>
            <a:r>
              <a:rPr lang="en-US" sz="2800" b="1" i="0" u="none" strike="noStrike" cap="none">
                <a:solidFill>
                  <a:srgbClr val="000000"/>
                </a:solidFill>
                <a:latin typeface="Calibri"/>
                <a:ea typeface="Calibri"/>
                <a:cs typeface="Calibri"/>
                <a:sym typeface="Calibri"/>
              </a:rPr>
              <a:t>Order to Protect The Rights and Freedoms of Individuals Inside Canada*. </a:t>
            </a:r>
            <a:endParaRPr/>
          </a:p>
        </p:txBody>
      </p:sp>
      <p:pic>
        <p:nvPicPr>
          <p:cNvPr id="171" name="Google Shape;171;p21"/>
          <p:cNvPicPr preferRelativeResize="0"/>
          <p:nvPr/>
        </p:nvPicPr>
        <p:blipFill rotWithShape="1">
          <a:blip r:embed="rId5">
            <a:alphaModFix/>
          </a:blip>
          <a:srcRect/>
          <a:stretch/>
        </p:blipFill>
        <p:spPr>
          <a:xfrm>
            <a:off x="563610" y="3079777"/>
            <a:ext cx="2245773" cy="1431411"/>
          </a:xfrm>
          <a:prstGeom prst="rect">
            <a:avLst/>
          </a:prstGeom>
          <a:noFill/>
          <a:ln>
            <a:noFill/>
          </a:ln>
        </p:spPr>
      </p:pic>
      <p:pic>
        <p:nvPicPr>
          <p:cNvPr id="172" name="Google Shape;172;p21"/>
          <p:cNvPicPr preferRelativeResize="0"/>
          <p:nvPr/>
        </p:nvPicPr>
        <p:blipFill rotWithShape="1">
          <a:blip r:embed="rId6">
            <a:alphaModFix/>
          </a:blip>
          <a:srcRect/>
          <a:stretch/>
        </p:blipFill>
        <p:spPr>
          <a:xfrm>
            <a:off x="380040" y="4724700"/>
            <a:ext cx="2693870" cy="1346935"/>
          </a:xfrm>
          <a:prstGeom prst="rect">
            <a:avLst/>
          </a:prstGeom>
          <a:noFill/>
          <a:ln>
            <a:noFill/>
          </a:ln>
        </p:spPr>
      </p:pic>
      <p:pic>
        <p:nvPicPr>
          <p:cNvPr id="173" name="Google Shape;173;p21"/>
          <p:cNvPicPr preferRelativeResize="0"/>
          <p:nvPr/>
        </p:nvPicPr>
        <p:blipFill rotWithShape="1">
          <a:blip r:embed="rId7">
            <a:alphaModFix/>
          </a:blip>
          <a:srcRect/>
          <a:stretch/>
        </p:blipFill>
        <p:spPr>
          <a:xfrm>
            <a:off x="1629280" y="3491217"/>
            <a:ext cx="1684925" cy="1561415"/>
          </a:xfrm>
          <a:prstGeom prst="rect">
            <a:avLst/>
          </a:prstGeom>
          <a:noFill/>
          <a:ln>
            <a:noFill/>
          </a:ln>
        </p:spPr>
      </p:pic>
      <p:sp>
        <p:nvSpPr>
          <p:cNvPr id="174" name="Google Shape;174;p21"/>
          <p:cNvSpPr txBox="1"/>
          <p:nvPr/>
        </p:nvSpPr>
        <p:spPr>
          <a:xfrm>
            <a:off x="140675" y="1995706"/>
            <a:ext cx="3173530" cy="25279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a:solidFill>
                  <a:srgbClr val="000000"/>
                </a:solidFill>
                <a:latin typeface="Calibri"/>
                <a:ea typeface="Calibri"/>
                <a:cs typeface="Calibri"/>
                <a:sym typeface="Calibri"/>
              </a:rPr>
              <a:t>Government</a:t>
            </a:r>
            <a:br>
              <a:rPr lang="en-US" sz="3200" b="0" i="0" u="none" strike="noStrike" cap="none">
                <a:solidFill>
                  <a:srgbClr val="000000"/>
                </a:solidFill>
                <a:latin typeface="Calibri"/>
                <a:ea typeface="Calibri"/>
                <a:cs typeface="Calibri"/>
                <a:sym typeface="Calibri"/>
              </a:rPr>
            </a:br>
            <a:r>
              <a:rPr lang="en-US" sz="3200" b="0" i="0" u="none" strike="noStrike" cap="none">
                <a:solidFill>
                  <a:srgbClr val="000000"/>
                </a:solidFill>
                <a:latin typeface="Calibri"/>
                <a:ea typeface="Calibri"/>
                <a:cs typeface="Calibri"/>
                <a:sym typeface="Calibri"/>
              </a:rPr>
              <a:t>Policies, Actions, and      Laws</a:t>
            </a:r>
            <a:endParaRPr/>
          </a:p>
        </p:txBody>
      </p:sp>
      <p:cxnSp>
        <p:nvCxnSpPr>
          <p:cNvPr id="175" name="Google Shape;175;p21"/>
          <p:cNvCxnSpPr/>
          <p:nvPr/>
        </p:nvCxnSpPr>
        <p:spPr>
          <a:xfrm>
            <a:off x="3314205" y="3259683"/>
            <a:ext cx="648195" cy="1"/>
          </a:xfrm>
          <a:prstGeom prst="straightConnector1">
            <a:avLst/>
          </a:prstGeom>
          <a:noFill/>
          <a:ln w="76200" cap="flat" cmpd="sng">
            <a:solidFill>
              <a:srgbClr val="C00000"/>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2" descr="http://cartoonmovement.typepad.com/.a/6a014e5f5d3c7c970c0167622db855970b-pi"/>
          <p:cNvPicPr preferRelativeResize="0"/>
          <p:nvPr/>
        </p:nvPicPr>
        <p:blipFill rotWithShape="1">
          <a:blip r:embed="rId3">
            <a:alphaModFix/>
          </a:blip>
          <a:srcRect/>
          <a:stretch/>
        </p:blipFill>
        <p:spPr>
          <a:xfrm>
            <a:off x="8632044" y="3633850"/>
            <a:ext cx="2857500" cy="2590800"/>
          </a:xfrm>
          <a:prstGeom prst="rect">
            <a:avLst/>
          </a:prstGeom>
          <a:noFill/>
          <a:ln>
            <a:noFill/>
          </a:ln>
        </p:spPr>
      </p:pic>
      <p:sp>
        <p:nvSpPr>
          <p:cNvPr id="182" name="Google Shape;182;p22"/>
          <p:cNvSpPr txBox="1"/>
          <p:nvPr/>
        </p:nvSpPr>
        <p:spPr>
          <a:xfrm>
            <a:off x="8387734" y="2521475"/>
            <a:ext cx="3804266"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a:solidFill>
                  <a:srgbClr val="000000"/>
                </a:solidFill>
                <a:latin typeface="Calibri"/>
                <a:ea typeface="Calibri"/>
                <a:cs typeface="Calibri"/>
                <a:sym typeface="Calibri"/>
              </a:rPr>
              <a:t>You and I, as individuals inside</a:t>
            </a:r>
            <a:br>
              <a:rPr lang="en-US" sz="3200" b="0" i="0" u="none" strike="noStrike" cap="none">
                <a:solidFill>
                  <a:srgbClr val="000000"/>
                </a:solidFill>
                <a:latin typeface="Calibri"/>
                <a:ea typeface="Calibri"/>
                <a:cs typeface="Calibri"/>
                <a:sym typeface="Calibri"/>
              </a:rPr>
            </a:br>
            <a:r>
              <a:rPr lang="en-US" sz="3200" b="0" i="0" u="none" strike="noStrike" cap="none">
                <a:solidFill>
                  <a:srgbClr val="000000"/>
                </a:solidFill>
                <a:latin typeface="Calibri"/>
                <a:ea typeface="Calibri"/>
                <a:cs typeface="Calibri"/>
                <a:sym typeface="Calibri"/>
              </a:rPr>
              <a:t>Canada*</a:t>
            </a:r>
            <a:endParaRPr/>
          </a:p>
        </p:txBody>
      </p:sp>
      <p:cxnSp>
        <p:nvCxnSpPr>
          <p:cNvPr id="183" name="Google Shape;183;p22"/>
          <p:cNvCxnSpPr/>
          <p:nvPr/>
        </p:nvCxnSpPr>
        <p:spPr>
          <a:xfrm>
            <a:off x="8141864" y="3464641"/>
            <a:ext cx="648195" cy="0"/>
          </a:xfrm>
          <a:prstGeom prst="straightConnector1">
            <a:avLst/>
          </a:prstGeom>
          <a:noFill/>
          <a:ln w="76200" cap="flat" cmpd="sng">
            <a:solidFill>
              <a:srgbClr val="00B050"/>
            </a:solidFill>
            <a:prstDash val="solid"/>
            <a:round/>
            <a:headEnd type="none" w="sm" len="sm"/>
            <a:tailEnd type="triangle" w="med" len="med"/>
          </a:ln>
        </p:spPr>
      </p:cxnSp>
      <p:sp>
        <p:nvSpPr>
          <p:cNvPr id="184" name="Google Shape;184;p22"/>
          <p:cNvSpPr txBox="1"/>
          <p:nvPr/>
        </p:nvSpPr>
        <p:spPr>
          <a:xfrm>
            <a:off x="140674" y="138544"/>
            <a:ext cx="11940489" cy="17851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a:solidFill>
                  <a:srgbClr val="000000"/>
                </a:solidFill>
                <a:latin typeface="Calibri"/>
                <a:ea typeface="Calibri"/>
                <a:cs typeface="Calibri"/>
                <a:sym typeface="Calibri"/>
              </a:rPr>
              <a:t>How The Charter Is Supposed To Work</a:t>
            </a:r>
            <a:br>
              <a:rPr lang="en-US" sz="2800" b="1" i="0" u="none" strike="noStrike" cap="none" dirty="0">
                <a:solidFill>
                  <a:srgbClr val="000000"/>
                </a:solidFill>
                <a:latin typeface="Calibri"/>
                <a:ea typeface="Calibri"/>
                <a:cs typeface="Calibri"/>
                <a:sym typeface="Calibri"/>
              </a:rPr>
            </a:br>
            <a:r>
              <a:rPr lang="en-US" sz="2800" b="1" i="0" u="none" strike="noStrike" cap="none" dirty="0">
                <a:solidFill>
                  <a:srgbClr val="000000"/>
                </a:solidFill>
                <a:latin typeface="Calibri"/>
                <a:ea typeface="Calibri"/>
                <a:cs typeface="Calibri"/>
                <a:sym typeface="Calibri"/>
              </a:rPr>
              <a:t>The Charter Regulates How The Government Acts In </a:t>
            </a:r>
            <a:br>
              <a:rPr lang="en-US" sz="2800" b="1" i="0" u="none" strike="noStrike" cap="none" dirty="0">
                <a:solidFill>
                  <a:srgbClr val="000000"/>
                </a:solidFill>
                <a:latin typeface="Calibri"/>
                <a:ea typeface="Calibri"/>
                <a:cs typeface="Calibri"/>
                <a:sym typeface="Calibri"/>
              </a:rPr>
            </a:br>
            <a:r>
              <a:rPr lang="en-US" sz="2800" b="1" i="0" u="none" strike="noStrike" cap="none" dirty="0">
                <a:solidFill>
                  <a:srgbClr val="000000"/>
                </a:solidFill>
                <a:latin typeface="Calibri"/>
                <a:ea typeface="Calibri"/>
                <a:cs typeface="Calibri"/>
                <a:sym typeface="Calibri"/>
              </a:rPr>
              <a:t>Order to Protect The Rights and Freedoms of Individuals Inside Canada*.</a:t>
            </a:r>
            <a:endParaRPr dirty="0"/>
          </a:p>
        </p:txBody>
      </p:sp>
      <p:pic>
        <p:nvPicPr>
          <p:cNvPr id="185" name="Google Shape;185;p22"/>
          <p:cNvPicPr preferRelativeResize="0"/>
          <p:nvPr/>
        </p:nvPicPr>
        <p:blipFill rotWithShape="1">
          <a:blip r:embed="rId4">
            <a:alphaModFix/>
          </a:blip>
          <a:srcRect/>
          <a:stretch/>
        </p:blipFill>
        <p:spPr>
          <a:xfrm>
            <a:off x="563610" y="3079777"/>
            <a:ext cx="2245773" cy="1431411"/>
          </a:xfrm>
          <a:prstGeom prst="rect">
            <a:avLst/>
          </a:prstGeom>
          <a:noFill/>
          <a:ln>
            <a:noFill/>
          </a:ln>
        </p:spPr>
      </p:pic>
      <p:sp>
        <p:nvSpPr>
          <p:cNvPr id="186" name="Google Shape;186;p22"/>
          <p:cNvSpPr txBox="1"/>
          <p:nvPr/>
        </p:nvSpPr>
        <p:spPr>
          <a:xfrm>
            <a:off x="140675" y="1995706"/>
            <a:ext cx="3173530" cy="25279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a:solidFill>
                  <a:srgbClr val="000000"/>
                </a:solidFill>
                <a:latin typeface="Calibri"/>
                <a:ea typeface="Calibri"/>
                <a:cs typeface="Calibri"/>
                <a:sym typeface="Calibri"/>
              </a:rPr>
              <a:t>Government</a:t>
            </a:r>
            <a:br>
              <a:rPr lang="en-US" sz="3200" b="0" i="0" u="none" strike="noStrike" cap="none">
                <a:solidFill>
                  <a:srgbClr val="000000"/>
                </a:solidFill>
                <a:latin typeface="Calibri"/>
                <a:ea typeface="Calibri"/>
                <a:cs typeface="Calibri"/>
                <a:sym typeface="Calibri"/>
              </a:rPr>
            </a:br>
            <a:r>
              <a:rPr lang="en-US" sz="3200" b="0" i="0" u="none" strike="noStrike" cap="none">
                <a:solidFill>
                  <a:srgbClr val="000000"/>
                </a:solidFill>
                <a:latin typeface="Calibri"/>
                <a:ea typeface="Calibri"/>
                <a:cs typeface="Calibri"/>
                <a:sym typeface="Calibri"/>
              </a:rPr>
              <a:t>Policies, Actions, and      Laws</a:t>
            </a:r>
            <a:endParaRPr/>
          </a:p>
        </p:txBody>
      </p:sp>
      <p:pic>
        <p:nvPicPr>
          <p:cNvPr id="187" name="Google Shape;187;p22"/>
          <p:cNvPicPr preferRelativeResize="0"/>
          <p:nvPr/>
        </p:nvPicPr>
        <p:blipFill rotWithShape="1">
          <a:blip r:embed="rId5">
            <a:alphaModFix/>
          </a:blip>
          <a:srcRect/>
          <a:stretch/>
        </p:blipFill>
        <p:spPr>
          <a:xfrm>
            <a:off x="4159013" y="2232435"/>
            <a:ext cx="3775496" cy="3225807"/>
          </a:xfrm>
          <a:prstGeom prst="rect">
            <a:avLst/>
          </a:prstGeom>
          <a:noFill/>
          <a:ln>
            <a:noFill/>
          </a:ln>
        </p:spPr>
      </p:pic>
      <p:cxnSp>
        <p:nvCxnSpPr>
          <p:cNvPr id="188" name="Google Shape;188;p22"/>
          <p:cNvCxnSpPr>
            <a:stCxn id="186" idx="3"/>
          </p:cNvCxnSpPr>
          <p:nvPr/>
        </p:nvCxnSpPr>
        <p:spPr>
          <a:xfrm>
            <a:off x="3314205" y="3259683"/>
            <a:ext cx="648300" cy="0"/>
          </a:xfrm>
          <a:prstGeom prst="straightConnector1">
            <a:avLst/>
          </a:prstGeom>
          <a:noFill/>
          <a:ln w="76200" cap="flat" cmpd="sng">
            <a:solidFill>
              <a:srgbClr val="C00000"/>
            </a:solidFill>
            <a:prstDash val="solid"/>
            <a:round/>
            <a:headEnd type="none" w="sm" len="sm"/>
            <a:tailEnd type="triangle" w="med" len="med"/>
          </a:ln>
        </p:spPr>
      </p:cxnSp>
      <p:pic>
        <p:nvPicPr>
          <p:cNvPr id="189" name="Google Shape;189;p22"/>
          <p:cNvPicPr preferRelativeResize="0"/>
          <p:nvPr/>
        </p:nvPicPr>
        <p:blipFill rotWithShape="1">
          <a:blip r:embed="rId6">
            <a:alphaModFix/>
          </a:blip>
          <a:srcRect/>
          <a:stretch/>
        </p:blipFill>
        <p:spPr>
          <a:xfrm>
            <a:off x="380040" y="4724700"/>
            <a:ext cx="2693870" cy="1346935"/>
          </a:xfrm>
          <a:prstGeom prst="rect">
            <a:avLst/>
          </a:prstGeom>
          <a:noFill/>
          <a:ln>
            <a:noFill/>
          </a:ln>
        </p:spPr>
      </p:pic>
      <p:pic>
        <p:nvPicPr>
          <p:cNvPr id="190" name="Google Shape;190;p22"/>
          <p:cNvPicPr preferRelativeResize="0"/>
          <p:nvPr/>
        </p:nvPicPr>
        <p:blipFill rotWithShape="1">
          <a:blip r:embed="rId7">
            <a:alphaModFix/>
          </a:blip>
          <a:srcRect/>
          <a:stretch/>
        </p:blipFill>
        <p:spPr>
          <a:xfrm>
            <a:off x="1629280" y="3491217"/>
            <a:ext cx="1684925" cy="1561415"/>
          </a:xfrm>
          <a:prstGeom prst="rect">
            <a:avLst/>
          </a:prstGeom>
          <a:noFill/>
          <a:ln>
            <a:noFill/>
          </a:ln>
        </p:spPr>
      </p:pic>
      <p:pic>
        <p:nvPicPr>
          <p:cNvPr id="191" name="Google Shape;191;p22"/>
          <p:cNvPicPr preferRelativeResize="0"/>
          <p:nvPr/>
        </p:nvPicPr>
        <p:blipFill rotWithShape="1">
          <a:blip r:embed="rId8">
            <a:alphaModFix/>
          </a:blip>
          <a:srcRect/>
          <a:stretch/>
        </p:blipFill>
        <p:spPr>
          <a:xfrm>
            <a:off x="5270733" y="3508626"/>
            <a:ext cx="1680370" cy="19329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p:nvPr/>
        </p:nvSpPr>
        <p:spPr>
          <a:xfrm>
            <a:off x="625503" y="450900"/>
            <a:ext cx="10941000" cy="452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700" b="1" u="sng" dirty="0">
                <a:latin typeface="Calibri"/>
                <a:ea typeface="Calibri"/>
                <a:cs typeface="Calibri"/>
                <a:sym typeface="Calibri"/>
              </a:rPr>
              <a:t>T</a:t>
            </a:r>
            <a:r>
              <a:rPr lang="en-US" sz="2700" b="1" i="0" u="sng" strike="noStrike" cap="none" dirty="0">
                <a:solidFill>
                  <a:srgbClr val="000000"/>
                </a:solidFill>
                <a:latin typeface="Calibri"/>
                <a:ea typeface="Calibri"/>
                <a:cs typeface="Calibri"/>
                <a:sym typeface="Calibri"/>
              </a:rPr>
              <a:t>he Charter regulates government </a:t>
            </a:r>
            <a:r>
              <a:rPr lang="en-US" sz="2700" b="1" i="0" u="sng" strike="noStrike" cap="none" dirty="0" err="1">
                <a:solidFill>
                  <a:srgbClr val="000000"/>
                </a:solidFill>
                <a:latin typeface="Calibri"/>
                <a:ea typeface="Calibri"/>
                <a:cs typeface="Calibri"/>
                <a:sym typeface="Calibri"/>
              </a:rPr>
              <a:t>behaviour</a:t>
            </a:r>
            <a:r>
              <a:rPr lang="en-US" sz="2700" u="sng" dirty="0">
                <a:latin typeface="Calibri"/>
                <a:ea typeface="Calibri"/>
                <a:cs typeface="Calibri"/>
                <a:sym typeface="Calibri"/>
              </a:rPr>
              <a:t>!</a:t>
            </a:r>
            <a:endParaRPr sz="27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700" b="0" i="0" u="none" strike="noStrike" cap="none" dirty="0">
                <a:solidFill>
                  <a:srgbClr val="000000"/>
                </a:solidFill>
                <a:latin typeface="Calibri"/>
                <a:ea typeface="Calibri"/>
                <a:cs typeface="Calibri"/>
                <a:sym typeface="Calibri"/>
              </a:rPr>
              <a:t>The Charter is meant to stop the </a:t>
            </a:r>
            <a:r>
              <a:rPr lang="en-US" sz="2700" b="1" i="0" u="sng" strike="noStrike" cap="none" dirty="0">
                <a:solidFill>
                  <a:srgbClr val="000000"/>
                </a:solidFill>
                <a:latin typeface="Calibri"/>
                <a:ea typeface="Calibri"/>
                <a:cs typeface="Calibri"/>
                <a:sym typeface="Calibri"/>
              </a:rPr>
              <a:t>government</a:t>
            </a:r>
            <a:r>
              <a:rPr lang="en-US" sz="2700" b="0" i="0" u="none" strike="noStrike" cap="none" dirty="0">
                <a:solidFill>
                  <a:srgbClr val="000000"/>
                </a:solidFill>
                <a:latin typeface="Calibri"/>
                <a:ea typeface="Calibri"/>
                <a:cs typeface="Calibri"/>
                <a:sym typeface="Calibri"/>
              </a:rPr>
              <a:t> from acting in ways that violate the rights and freedoms of individuals. </a:t>
            </a:r>
            <a:endParaRPr sz="1700" dirty="0"/>
          </a:p>
          <a:p>
            <a:pPr marL="0" marR="0" lvl="0" indent="0" algn="l" rtl="0">
              <a:spcBef>
                <a:spcPts val="0"/>
              </a:spcBef>
              <a:spcAft>
                <a:spcPts val="0"/>
              </a:spcAft>
              <a:buNone/>
            </a:pPr>
            <a:endParaRPr sz="27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700" b="1" i="0" u="sng" strike="noStrike" cap="none" dirty="0">
                <a:solidFill>
                  <a:srgbClr val="000000"/>
                </a:solidFill>
                <a:latin typeface="Calibri"/>
                <a:ea typeface="Calibri"/>
                <a:cs typeface="Calibri"/>
                <a:sym typeface="Calibri"/>
              </a:rPr>
              <a:t>The Charter does not regulate ordinary people-to-people interactions, </a:t>
            </a:r>
            <a:r>
              <a:rPr lang="en-US" sz="2700" b="0" i="0" u="none" strike="noStrike" cap="none" dirty="0">
                <a:solidFill>
                  <a:srgbClr val="000000"/>
                </a:solidFill>
                <a:latin typeface="Calibri"/>
                <a:ea typeface="Calibri"/>
                <a:cs typeface="Calibri"/>
                <a:sym typeface="Calibri"/>
              </a:rPr>
              <a:t>just the government’s actions towards people. </a:t>
            </a:r>
            <a:endParaRPr sz="3100" b="0" i="0" u="none" strike="noStrike" cap="none" dirty="0">
              <a:solidFill>
                <a:srgbClr val="000000"/>
              </a:solidFill>
              <a:latin typeface="Calibri"/>
              <a:ea typeface="Calibri"/>
              <a:cs typeface="Calibri"/>
              <a:sym typeface="Calibri"/>
            </a:endParaRPr>
          </a:p>
        </p:txBody>
      </p:sp>
      <p:pic>
        <p:nvPicPr>
          <p:cNvPr id="197" name="Google Shape;197;p23"/>
          <p:cNvPicPr preferRelativeResize="0"/>
          <p:nvPr/>
        </p:nvPicPr>
        <p:blipFill>
          <a:blip r:embed="rId3">
            <a:alphaModFix/>
          </a:blip>
          <a:stretch>
            <a:fillRect/>
          </a:stretch>
        </p:blipFill>
        <p:spPr>
          <a:xfrm>
            <a:off x="3539781" y="3235250"/>
            <a:ext cx="4767051" cy="3583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3" end="3"/>
                                            </p:txEl>
                                          </p:spTgt>
                                        </p:tgtEl>
                                        <p:attrNameLst>
                                          <p:attrName>style.visibility</p:attrName>
                                        </p:attrNameLst>
                                      </p:cBhvr>
                                      <p:to>
                                        <p:strVal val="visible"/>
                                      </p:to>
                                    </p:set>
                                    <p:animEffect transition="in" filter="fade">
                                      <p:cBhvr>
                                        <p:cTn id="17" dur="1000"/>
                                        <p:tgtEl>
                                          <p:spTgt spid="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idx="4294967295"/>
          </p:nvPr>
        </p:nvSpPr>
        <p:spPr>
          <a:xfrm>
            <a:off x="0" y="110359"/>
            <a:ext cx="12192000" cy="747329"/>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b="1"/>
              <a:t>Why should I care about the Charter?</a:t>
            </a:r>
            <a:endParaRPr/>
          </a:p>
        </p:txBody>
      </p:sp>
      <p:sp>
        <p:nvSpPr>
          <p:cNvPr id="203" name="Google Shape;203;p24"/>
          <p:cNvSpPr txBox="1">
            <a:spLocks noGrp="1"/>
          </p:cNvSpPr>
          <p:nvPr>
            <p:ph type="body" idx="4294967295"/>
          </p:nvPr>
        </p:nvSpPr>
        <p:spPr>
          <a:xfrm>
            <a:off x="536027" y="1078406"/>
            <a:ext cx="11256580" cy="5133208"/>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3600"/>
              <a:buNone/>
            </a:pPr>
            <a:r>
              <a:rPr lang="en-US" sz="3600" b="1" u="sng"/>
              <a:t>Pre-Charter Human Rights Violations in Canadian History</a:t>
            </a:r>
            <a:endParaRPr/>
          </a:p>
          <a:p>
            <a:pPr marL="384048" lvl="1" indent="-228600" algn="l" rtl="0">
              <a:lnSpc>
                <a:spcPct val="90000"/>
              </a:lnSpc>
              <a:spcBef>
                <a:spcPts val="400"/>
              </a:spcBef>
              <a:spcAft>
                <a:spcPts val="0"/>
              </a:spcAft>
              <a:buSzPts val="3600"/>
              <a:buFont typeface="Arial"/>
              <a:buChar char="•"/>
            </a:pPr>
            <a:r>
              <a:rPr lang="en-US" sz="3600" b="1"/>
              <a:t>Canada’s historical relationship with First Nations </a:t>
            </a:r>
            <a:endParaRPr sz="3600" b="1"/>
          </a:p>
          <a:p>
            <a:pPr marL="566928" lvl="2" indent="-182880" algn="l" rtl="0">
              <a:lnSpc>
                <a:spcPct val="90000"/>
              </a:lnSpc>
              <a:spcBef>
                <a:spcPts val="600"/>
              </a:spcBef>
              <a:spcAft>
                <a:spcPts val="0"/>
              </a:spcAft>
              <a:buSzPts val="2800"/>
              <a:buFont typeface="Arial"/>
              <a:buChar char="•"/>
            </a:pPr>
            <a:r>
              <a:rPr lang="en-US" sz="2800"/>
              <a:t>Residential Schools --------&gt; Intergenerational Trauma</a:t>
            </a:r>
            <a:endParaRPr sz="2800"/>
          </a:p>
          <a:p>
            <a:pPr marL="566928" lvl="2" indent="-182880" algn="l" rtl="0">
              <a:lnSpc>
                <a:spcPct val="90000"/>
              </a:lnSpc>
              <a:spcBef>
                <a:spcPts val="600"/>
              </a:spcBef>
              <a:spcAft>
                <a:spcPts val="0"/>
              </a:spcAft>
              <a:buSzPts val="2800"/>
              <a:buFont typeface="Arial"/>
              <a:buChar char="•"/>
            </a:pPr>
            <a:r>
              <a:rPr lang="en-US" sz="2800"/>
              <a:t>Banning spiritual ceremonies</a:t>
            </a:r>
            <a:endParaRPr/>
          </a:p>
          <a:p>
            <a:pPr marL="566928" lvl="2" indent="-182880" algn="l" rtl="0">
              <a:lnSpc>
                <a:spcPct val="90000"/>
              </a:lnSpc>
              <a:spcBef>
                <a:spcPts val="600"/>
              </a:spcBef>
              <a:spcAft>
                <a:spcPts val="0"/>
              </a:spcAft>
              <a:buSzPts val="2800"/>
              <a:buFont typeface="Arial"/>
              <a:buChar char="•"/>
            </a:pPr>
            <a:r>
              <a:rPr lang="en-US" sz="2800"/>
              <a:t>Preventing First Nations from taking political action </a:t>
            </a:r>
            <a:endParaRPr/>
          </a:p>
          <a:p>
            <a:pPr marL="566928" lvl="2" indent="-182880" algn="l" rtl="0">
              <a:lnSpc>
                <a:spcPct val="90000"/>
              </a:lnSpc>
              <a:spcBef>
                <a:spcPts val="600"/>
              </a:spcBef>
              <a:spcAft>
                <a:spcPts val="0"/>
              </a:spcAft>
              <a:buSzPts val="2800"/>
              <a:buFont typeface="Arial"/>
              <a:buChar char="•"/>
            </a:pPr>
            <a:r>
              <a:rPr lang="en-US" sz="2800"/>
              <a:t>Preventing First Nations people from leaving the reserve</a:t>
            </a:r>
            <a:endParaRPr/>
          </a:p>
          <a:p>
            <a:pPr marL="384048" lvl="1" indent="-228600" algn="l" rtl="0">
              <a:lnSpc>
                <a:spcPct val="90000"/>
              </a:lnSpc>
              <a:spcBef>
                <a:spcPts val="600"/>
              </a:spcBef>
              <a:spcAft>
                <a:spcPts val="0"/>
              </a:spcAft>
              <a:buSzPts val="3600"/>
              <a:buFont typeface="Arial"/>
              <a:buChar char="•"/>
            </a:pPr>
            <a:r>
              <a:rPr lang="en-US" sz="3600" b="1"/>
              <a:t>Women being denied the right to vote </a:t>
            </a:r>
            <a:endParaRPr/>
          </a:p>
          <a:p>
            <a:pPr marL="384048" lvl="1" indent="-228600" algn="l" rtl="0">
              <a:lnSpc>
                <a:spcPct val="90000"/>
              </a:lnSpc>
              <a:spcBef>
                <a:spcPts val="600"/>
              </a:spcBef>
              <a:spcAft>
                <a:spcPts val="0"/>
              </a:spcAft>
              <a:buSzPts val="3600"/>
              <a:buFont typeface="Arial"/>
              <a:buChar char="•"/>
            </a:pPr>
            <a:r>
              <a:rPr lang="en-US" sz="3600" b="1"/>
              <a:t>Japanese, Ukrainian, and Italian Internment </a:t>
            </a:r>
            <a:endParaRPr/>
          </a:p>
          <a:p>
            <a:pPr marL="384048" lvl="1" indent="-81279" algn="l" rtl="0">
              <a:lnSpc>
                <a:spcPct val="90000"/>
              </a:lnSpc>
              <a:spcBef>
                <a:spcPts val="600"/>
              </a:spcBef>
              <a:spcAft>
                <a:spcPts val="0"/>
              </a:spcAft>
              <a:buSzPts val="1600"/>
              <a:buFont typeface="Arial"/>
              <a:buNone/>
            </a:pPr>
            <a:endParaRPr sz="1600"/>
          </a:p>
          <a:p>
            <a:pPr marL="91440" lvl="0" indent="0" algn="l" rtl="0">
              <a:lnSpc>
                <a:spcPct val="90000"/>
              </a:lnSpc>
              <a:spcBef>
                <a:spcPts val="1600"/>
              </a:spcBef>
              <a:spcAft>
                <a:spcPts val="0"/>
              </a:spcAft>
              <a:buSzPts val="1800"/>
              <a:buFont typeface="Arial"/>
              <a:buNone/>
            </a:pP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1000"/>
                                        <p:tgtEl>
                                          <p:spTgt spid="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Effect transition="in" filter="fade">
                                      <p:cBhvr>
                                        <p:cTn id="12" dur="1000"/>
                                        <p:tgtEl>
                                          <p:spTgt spid="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Effect transition="in" filter="fade">
                                      <p:cBhvr>
                                        <p:cTn id="17" dur="1000"/>
                                        <p:tgtEl>
                                          <p:spTgt spid="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Effect transition="in" filter="fade">
                                      <p:cBhvr>
                                        <p:cTn id="22" dur="1000"/>
                                        <p:tgtEl>
                                          <p:spTgt spid="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Effect transition="in" filter="fade">
                                      <p:cBhvr>
                                        <p:cTn id="27" dur="1000"/>
                                        <p:tgtEl>
                                          <p:spTgt spid="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3">
                                            <p:txEl>
                                              <p:pRg st="5" end="5"/>
                                            </p:txEl>
                                          </p:spTgt>
                                        </p:tgtEl>
                                        <p:attrNameLst>
                                          <p:attrName>style.visibility</p:attrName>
                                        </p:attrNameLst>
                                      </p:cBhvr>
                                      <p:to>
                                        <p:strVal val="visible"/>
                                      </p:to>
                                    </p:set>
                                    <p:animEffect transition="in" filter="fade">
                                      <p:cBhvr>
                                        <p:cTn id="32" dur="1000"/>
                                        <p:tgtEl>
                                          <p:spTgt spid="2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3">
                                            <p:txEl>
                                              <p:pRg st="6" end="6"/>
                                            </p:txEl>
                                          </p:spTgt>
                                        </p:tgtEl>
                                        <p:attrNameLst>
                                          <p:attrName>style.visibility</p:attrName>
                                        </p:attrNameLst>
                                      </p:cBhvr>
                                      <p:to>
                                        <p:strVal val="visible"/>
                                      </p:to>
                                    </p:set>
                                    <p:animEffect transition="in" filter="fade">
                                      <p:cBhvr>
                                        <p:cTn id="37" dur="1000"/>
                                        <p:tgtEl>
                                          <p:spTgt spid="2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3">
                                            <p:txEl>
                                              <p:pRg st="7" end="7"/>
                                            </p:txEl>
                                          </p:spTgt>
                                        </p:tgtEl>
                                        <p:attrNameLst>
                                          <p:attrName>style.visibility</p:attrName>
                                        </p:attrNameLst>
                                      </p:cBhvr>
                                      <p:to>
                                        <p:strVal val="visible"/>
                                      </p:to>
                                    </p:set>
                                    <p:animEffect transition="in" filter="fade">
                                      <p:cBhvr>
                                        <p:cTn id="42" dur="1000"/>
                                        <p:tgtEl>
                                          <p:spTgt spid="2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3">
                                            <p:txEl>
                                              <p:pRg st="8" end="8"/>
                                            </p:txEl>
                                          </p:spTgt>
                                        </p:tgtEl>
                                        <p:attrNameLst>
                                          <p:attrName>style.visibility</p:attrName>
                                        </p:attrNameLst>
                                      </p:cBhvr>
                                      <p:to>
                                        <p:strVal val="visible"/>
                                      </p:to>
                                    </p:set>
                                    <p:animEffect transition="in" filter="fade">
                                      <p:cBhvr>
                                        <p:cTn id="47" dur="1000"/>
                                        <p:tgtEl>
                                          <p:spTgt spid="2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3">
                                            <p:txEl>
                                              <p:pRg st="9" end="9"/>
                                            </p:txEl>
                                          </p:spTgt>
                                        </p:tgtEl>
                                        <p:attrNameLst>
                                          <p:attrName>style.visibility</p:attrName>
                                        </p:attrNameLst>
                                      </p:cBhvr>
                                      <p:to>
                                        <p:strVal val="visible"/>
                                      </p:to>
                                    </p:set>
                                    <p:animEffect transition="in" filter="fade">
                                      <p:cBhvr>
                                        <p:cTn id="52" dur="1000"/>
                                        <p:tgtEl>
                                          <p:spTgt spid="2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b9ad4347-3546-4c4c-a86e-c3469ecfc3f6" xsi:nil="true"/>
    <Math_Settings xmlns="b9ad4347-3546-4c4c-a86e-c3469ecfc3f6" xsi:nil="true"/>
    <TeamsChannelId xmlns="b9ad4347-3546-4c4c-a86e-c3469ecfc3f6" xsi:nil="true"/>
    <Is_Collaboration_Space_Locked xmlns="b9ad4347-3546-4c4c-a86e-c3469ecfc3f6" xsi:nil="true"/>
    <Templates xmlns="b9ad4347-3546-4c4c-a86e-c3469ecfc3f6" xsi:nil="true"/>
    <NotebookType xmlns="b9ad4347-3546-4c4c-a86e-c3469ecfc3f6" xsi:nil="true"/>
    <AppVersion xmlns="b9ad4347-3546-4c4c-a86e-c3469ecfc3f6" xsi:nil="true"/>
    <Invited_Teachers xmlns="b9ad4347-3546-4c4c-a86e-c3469ecfc3f6" xsi:nil="true"/>
    <IsNotebookLocked xmlns="b9ad4347-3546-4c4c-a86e-c3469ecfc3f6" xsi:nil="true"/>
    <Owner xmlns="b9ad4347-3546-4c4c-a86e-c3469ecfc3f6">
      <UserInfo>
        <DisplayName/>
        <AccountId xsi:nil="true"/>
        <AccountType/>
      </UserInfo>
    </Owner>
    <Teachers xmlns="b9ad4347-3546-4c4c-a86e-c3469ecfc3f6">
      <UserInfo>
        <DisplayName/>
        <AccountId xsi:nil="true"/>
        <AccountType/>
      </UserInfo>
    </Teachers>
    <Students xmlns="b9ad4347-3546-4c4c-a86e-c3469ecfc3f6">
      <UserInfo>
        <DisplayName/>
        <AccountId xsi:nil="true"/>
        <AccountType/>
      </UserInfo>
    </Students>
    <Student_Groups xmlns="b9ad4347-3546-4c4c-a86e-c3469ecfc3f6">
      <UserInfo>
        <DisplayName/>
        <AccountId xsi:nil="true"/>
        <AccountType/>
      </UserInfo>
    </Student_Groups>
    <Has_Teacher_Only_SectionGroup xmlns="b9ad4347-3546-4c4c-a86e-c3469ecfc3f6" xsi:nil="true"/>
    <FolderType xmlns="b9ad4347-3546-4c4c-a86e-c3469ecfc3f6" xsi:nil="true"/>
    <CultureName xmlns="b9ad4347-3546-4c4c-a86e-c3469ecfc3f6" xsi:nil="true"/>
    <Invited_Students xmlns="b9ad4347-3546-4c4c-a86e-c3469ecfc3f6" xsi:nil="true"/>
    <DefaultSectionNames xmlns="b9ad4347-3546-4c4c-a86e-c3469ecfc3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7F1C89D4CB564F9282B9324151F5C7" ma:contentTypeVersion="32" ma:contentTypeDescription="Create a new document." ma:contentTypeScope="" ma:versionID="960d383374eb400396d650bbd73f9b4b">
  <xsd:schema xmlns:xsd="http://www.w3.org/2001/XMLSchema" xmlns:xs="http://www.w3.org/2001/XMLSchema" xmlns:p="http://schemas.microsoft.com/office/2006/metadata/properties" xmlns:ns3="b9ad4347-3546-4c4c-a86e-c3469ecfc3f6" xmlns:ns4="7e3bb76c-d3c2-4eeb-bb3e-48a09cccab10" targetNamespace="http://schemas.microsoft.com/office/2006/metadata/properties" ma:root="true" ma:fieldsID="18f75dc16e1421086d98a94fc6322960" ns3:_="" ns4:_="">
    <xsd:import namespace="b9ad4347-3546-4c4c-a86e-c3469ecfc3f6"/>
    <xsd:import namespace="7e3bb76c-d3c2-4eeb-bb3e-48a09cccab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amsChannelId" minOccurs="0"/>
                <xsd:element ref="ns3:Math_Settings" minOccurs="0"/>
                <xsd:element ref="ns3:IsNotebookLocked"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d4347-3546-4c4c-a86e-c3469ecfc3f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TeamsChannelId" ma:index="29" nillable="true" ma:displayName="Teams Channel Id" ma:internalName="TeamsChannelId">
      <xsd:simpleType>
        <xsd:restriction base="dms:Text"/>
      </xsd:simpleType>
    </xsd:element>
    <xsd:element name="Math_Settings" ma:index="30" nillable="true" ma:displayName="Math Settings" ma:internalName="Math_Settings">
      <xsd:simpleType>
        <xsd:restriction base="dms:Text"/>
      </xsd:simpleType>
    </xsd:element>
    <xsd:element name="IsNotebookLocked" ma:index="31" nillable="true" ma:displayName="Is Notebook Locked" ma:internalName="IsNotebookLocked">
      <xsd:simpleType>
        <xsd:restriction base="dms:Boolean"/>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LengthInSeconds" ma:index="38" nillable="true" ma:displayName="MediaLengthInSeconds" ma:hidden="true" ma:internalName="MediaLengthInSeconds" ma:readOnly="true">
      <xsd:simpleType>
        <xsd:restriction base="dms:Unknown"/>
      </xsd:simpleType>
    </xsd:element>
    <xsd:element name="MediaServiceLocation" ma:index="3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bb76c-d3c2-4eeb-bb3e-48a09cccab10"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element name="SharingHintHash" ma:index="2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0EAFB1-D61E-4963-939D-E12FF73E18EB}">
  <ds:schemaRefs>
    <ds:schemaRef ds:uri="http://schemas.microsoft.com/office/2006/metadata/properties"/>
    <ds:schemaRef ds:uri="http://schemas.microsoft.com/office/infopath/2007/PartnerControls"/>
    <ds:schemaRef ds:uri="b9ad4347-3546-4c4c-a86e-c3469ecfc3f6"/>
  </ds:schemaRefs>
</ds:datastoreItem>
</file>

<file path=customXml/itemProps2.xml><?xml version="1.0" encoding="utf-8"?>
<ds:datastoreItem xmlns:ds="http://schemas.openxmlformats.org/officeDocument/2006/customXml" ds:itemID="{4E17FB8B-773F-4564-9BFD-6EF4606527E4}">
  <ds:schemaRefs>
    <ds:schemaRef ds:uri="http://schemas.microsoft.com/sharepoint/v3/contenttype/forms"/>
  </ds:schemaRefs>
</ds:datastoreItem>
</file>

<file path=customXml/itemProps3.xml><?xml version="1.0" encoding="utf-8"?>
<ds:datastoreItem xmlns:ds="http://schemas.openxmlformats.org/officeDocument/2006/customXml" ds:itemID="{2A6705BF-3AE2-48C0-8EE1-8E682DF2E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d4347-3546-4c4c-a86e-c3469ecfc3f6"/>
    <ds:schemaRef ds:uri="7e3bb76c-d3c2-4eeb-bb3e-48a09ccca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718</Words>
  <Application>Microsoft Office PowerPoint</Application>
  <PresentationFormat>Widescreen</PresentationFormat>
  <Paragraphs>69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Quattrocento Sans</vt:lpstr>
      <vt:lpstr>Arial</vt:lpstr>
      <vt:lpstr>Calibri</vt:lpstr>
      <vt:lpstr>Retrospect</vt:lpstr>
      <vt:lpstr>PowerPoint Presentation</vt:lpstr>
      <vt:lpstr>PowerPoint Presentation</vt:lpstr>
      <vt:lpstr>PowerPoint Presentation</vt:lpstr>
      <vt:lpstr>Protected Rights and Freedoms Under the Charter </vt:lpstr>
      <vt:lpstr>PowerPoint Presentation</vt:lpstr>
      <vt:lpstr>PowerPoint Presentation</vt:lpstr>
      <vt:lpstr>PowerPoint Presentation</vt:lpstr>
      <vt:lpstr>PowerPoint Presentation</vt:lpstr>
      <vt:lpstr>Why should I care about the Charter?</vt:lpstr>
      <vt:lpstr>Why should I care about the Charter?</vt:lpstr>
      <vt:lpstr>PowerPoint Presentation</vt:lpstr>
      <vt:lpstr>Why should I care about the Charter?</vt:lpstr>
      <vt:lpstr>It’s Arguably a Charter Violation</vt:lpstr>
      <vt:lpstr>What can I do if I believe my Charter rights and freedoms have been violated?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Beckett</dc:creator>
  <cp:lastModifiedBy>Heather Beckett</cp:lastModifiedBy>
  <cp:revision>2</cp:revision>
  <dcterms:modified xsi:type="dcterms:W3CDTF">2023-03-21T18:24:35Z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0x010100C67F1C89D4CB564F9282B9324151F5C7</vt:lpwstr>
  </property>
</Properties>
</file>