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9"/>
  </p:notesMasterIdLst>
  <p:handoutMasterIdLst>
    <p:handoutMasterId r:id="rId150"/>
  </p:handoutMasterIdLst>
  <p:sldIdLst>
    <p:sldId id="256" r:id="rId2"/>
    <p:sldId id="257" r:id="rId3"/>
    <p:sldId id="269" r:id="rId4"/>
    <p:sldId id="258" r:id="rId5"/>
    <p:sldId id="341" r:id="rId6"/>
    <p:sldId id="342" r:id="rId7"/>
    <p:sldId id="262" r:id="rId8"/>
    <p:sldId id="259" r:id="rId9"/>
    <p:sldId id="263" r:id="rId10"/>
    <p:sldId id="345" r:id="rId11"/>
    <p:sldId id="346" r:id="rId12"/>
    <p:sldId id="347" r:id="rId13"/>
    <p:sldId id="261" r:id="rId14"/>
    <p:sldId id="264" r:id="rId15"/>
    <p:sldId id="265" r:id="rId16"/>
    <p:sldId id="266" r:id="rId17"/>
    <p:sldId id="260" r:id="rId18"/>
    <p:sldId id="323" r:id="rId19"/>
    <p:sldId id="270" r:id="rId20"/>
    <p:sldId id="324" r:id="rId21"/>
    <p:sldId id="325" r:id="rId22"/>
    <p:sldId id="326" r:id="rId23"/>
    <p:sldId id="327" r:id="rId24"/>
    <p:sldId id="328" r:id="rId25"/>
    <p:sldId id="329" r:id="rId26"/>
    <p:sldId id="271" r:id="rId27"/>
    <p:sldId id="330" r:id="rId28"/>
    <p:sldId id="332" r:id="rId29"/>
    <p:sldId id="338" r:id="rId30"/>
    <p:sldId id="331" r:id="rId31"/>
    <p:sldId id="334" r:id="rId32"/>
    <p:sldId id="335" r:id="rId33"/>
    <p:sldId id="336" r:id="rId34"/>
    <p:sldId id="337" r:id="rId35"/>
    <p:sldId id="272" r:id="rId36"/>
    <p:sldId id="273" r:id="rId37"/>
    <p:sldId id="274" r:id="rId38"/>
    <p:sldId id="275" r:id="rId39"/>
    <p:sldId id="405" r:id="rId40"/>
    <p:sldId id="276" r:id="rId41"/>
    <p:sldId id="277" r:id="rId42"/>
    <p:sldId id="278" r:id="rId43"/>
    <p:sldId id="343" r:id="rId44"/>
    <p:sldId id="279" r:id="rId45"/>
    <p:sldId id="280" r:id="rId46"/>
    <p:sldId id="281" r:id="rId47"/>
    <p:sldId id="282" r:id="rId48"/>
    <p:sldId id="373" r:id="rId49"/>
    <p:sldId id="283" r:id="rId50"/>
    <p:sldId id="284" r:id="rId51"/>
    <p:sldId id="285" r:id="rId52"/>
    <p:sldId id="286" r:id="rId53"/>
    <p:sldId id="377" r:id="rId54"/>
    <p:sldId id="376" r:id="rId55"/>
    <p:sldId id="374" r:id="rId56"/>
    <p:sldId id="375" r:id="rId57"/>
    <p:sldId id="293" r:id="rId58"/>
    <p:sldId id="354" r:id="rId59"/>
    <p:sldId id="378" r:id="rId60"/>
    <p:sldId id="350" r:id="rId61"/>
    <p:sldId id="352" r:id="rId62"/>
    <p:sldId id="355" r:id="rId63"/>
    <p:sldId id="353" r:id="rId64"/>
    <p:sldId id="351" r:id="rId65"/>
    <p:sldId id="356" r:id="rId66"/>
    <p:sldId id="357" r:id="rId67"/>
    <p:sldId id="349" r:id="rId68"/>
    <p:sldId id="358" r:id="rId69"/>
    <p:sldId id="359" r:id="rId70"/>
    <p:sldId id="360" r:id="rId71"/>
    <p:sldId id="361" r:id="rId72"/>
    <p:sldId id="362" r:id="rId73"/>
    <p:sldId id="320" r:id="rId74"/>
    <p:sldId id="287" r:id="rId75"/>
    <p:sldId id="363" r:id="rId76"/>
    <p:sldId id="288" r:id="rId77"/>
    <p:sldId id="289" r:id="rId78"/>
    <p:sldId id="290" r:id="rId79"/>
    <p:sldId id="406" r:id="rId80"/>
    <p:sldId id="369" r:id="rId81"/>
    <p:sldId id="291" r:id="rId82"/>
    <p:sldId id="367" r:id="rId83"/>
    <p:sldId id="365" r:id="rId84"/>
    <p:sldId id="366" r:id="rId85"/>
    <p:sldId id="364" r:id="rId86"/>
    <p:sldId id="368" r:id="rId87"/>
    <p:sldId id="292" r:id="rId88"/>
    <p:sldId id="294" r:id="rId89"/>
    <p:sldId id="295" r:id="rId90"/>
    <p:sldId id="296" r:id="rId91"/>
    <p:sldId id="344" r:id="rId92"/>
    <p:sldId id="297" r:id="rId93"/>
    <p:sldId id="301" r:id="rId94"/>
    <p:sldId id="303" r:id="rId95"/>
    <p:sldId id="302" r:id="rId96"/>
    <p:sldId id="371" r:id="rId97"/>
    <p:sldId id="372" r:id="rId98"/>
    <p:sldId id="370" r:id="rId99"/>
    <p:sldId id="298" r:id="rId100"/>
    <p:sldId id="379" r:id="rId101"/>
    <p:sldId id="299" r:id="rId102"/>
    <p:sldId id="300" r:id="rId103"/>
    <p:sldId id="407" r:id="rId104"/>
    <p:sldId id="385" r:id="rId105"/>
    <p:sldId id="388" r:id="rId106"/>
    <p:sldId id="386" r:id="rId107"/>
    <p:sldId id="387" r:id="rId108"/>
    <p:sldId id="304" r:id="rId109"/>
    <p:sldId id="348" r:id="rId110"/>
    <p:sldId id="305" r:id="rId111"/>
    <p:sldId id="306" r:id="rId112"/>
    <p:sldId id="400" r:id="rId113"/>
    <p:sldId id="307" r:id="rId114"/>
    <p:sldId id="380" r:id="rId115"/>
    <p:sldId id="308" r:id="rId116"/>
    <p:sldId id="381" r:id="rId117"/>
    <p:sldId id="382" r:id="rId118"/>
    <p:sldId id="309" r:id="rId119"/>
    <p:sldId id="339" r:id="rId120"/>
    <p:sldId id="340" r:id="rId121"/>
    <p:sldId id="310" r:id="rId122"/>
    <p:sldId id="311" r:id="rId123"/>
    <p:sldId id="383" r:id="rId124"/>
    <p:sldId id="384" r:id="rId125"/>
    <p:sldId id="312" r:id="rId126"/>
    <p:sldId id="313" r:id="rId127"/>
    <p:sldId id="314" r:id="rId128"/>
    <p:sldId id="315" r:id="rId129"/>
    <p:sldId id="316" r:id="rId130"/>
    <p:sldId id="317" r:id="rId131"/>
    <p:sldId id="318" r:id="rId132"/>
    <p:sldId id="319" r:id="rId133"/>
    <p:sldId id="389" r:id="rId134"/>
    <p:sldId id="390" r:id="rId135"/>
    <p:sldId id="391" r:id="rId136"/>
    <p:sldId id="392" r:id="rId137"/>
    <p:sldId id="393" r:id="rId138"/>
    <p:sldId id="396" r:id="rId139"/>
    <p:sldId id="394" r:id="rId140"/>
    <p:sldId id="397" r:id="rId141"/>
    <p:sldId id="395" r:id="rId142"/>
    <p:sldId id="398" r:id="rId143"/>
    <p:sldId id="399" r:id="rId144"/>
    <p:sldId id="401" r:id="rId145"/>
    <p:sldId id="402" r:id="rId146"/>
    <p:sldId id="403" r:id="rId147"/>
    <p:sldId id="404" r:id="rId148"/>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B8D6DA"/>
    <a:srgbClr val="FF0000"/>
    <a:srgbClr val="B00000"/>
    <a:srgbClr val="AF6C65"/>
    <a:srgbClr val="33CCCC"/>
    <a:srgbClr val="C9B3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C08B6577-DA61-4A24-BAAE-F447922B3441}" type="datetimeFigureOut">
              <a:rPr lang="en-CA" smtClean="0"/>
              <a:t>18/04/2017</a:t>
            </a:fld>
            <a:endParaRPr lang="en-CA"/>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5D499B17-8671-44A7-92C3-17C2BD7DC2C3}" type="slidenum">
              <a:rPr lang="en-CA" smtClean="0"/>
              <a:t>‹#›</a:t>
            </a:fld>
            <a:endParaRPr lang="en-CA"/>
          </a:p>
        </p:txBody>
      </p:sp>
    </p:spTree>
    <p:extLst>
      <p:ext uri="{BB962C8B-B14F-4D97-AF65-F5344CB8AC3E}">
        <p14:creationId xmlns:p14="http://schemas.microsoft.com/office/powerpoint/2010/main" val="238402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76CEA197-A3F9-4B1F-AC50-560B23BE17EC}" type="datetimeFigureOut">
              <a:rPr lang="en-CA" smtClean="0"/>
              <a:pPr/>
              <a:t>18/04/2017</a:t>
            </a:fld>
            <a:endParaRPr lang="en-CA"/>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8F2E0500-F6E9-4801-8EC3-249839D4A271}" type="slidenum">
              <a:rPr lang="en-CA" smtClean="0"/>
              <a:pPr/>
              <a:t>‹#›</a:t>
            </a:fld>
            <a:endParaRPr lang="en-CA"/>
          </a:p>
        </p:txBody>
      </p:sp>
    </p:spTree>
    <p:extLst>
      <p:ext uri="{BB962C8B-B14F-4D97-AF65-F5344CB8AC3E}">
        <p14:creationId xmlns:p14="http://schemas.microsoft.com/office/powerpoint/2010/main" val="2895499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Necrosis" TargetMode="External"/><Relationship Id="rId7" Type="http://schemas.openxmlformats.org/officeDocument/2006/relationships/hyperlink" Target="http://en.wikipedia.org/wiki/Tropical_ulcer" TargetMode="External"/><Relationship Id="rId2" Type="http://schemas.openxmlformats.org/officeDocument/2006/relationships/slide" Target="../slides/slide75.xml"/><Relationship Id="rId1" Type="http://schemas.openxmlformats.org/officeDocument/2006/relationships/notesMaster" Target="../notesMasters/notesMaster1.xml"/><Relationship Id="rId6" Type="http://schemas.openxmlformats.org/officeDocument/2006/relationships/hyperlink" Target="http://en.wikipedia.org/wiki/Fungus" TargetMode="External"/><Relationship Id="rId5" Type="http://schemas.openxmlformats.org/officeDocument/2006/relationships/hyperlink" Target="http://en.wikipedia.org/wiki/Open_sore" TargetMode="External"/><Relationship Id="rId4" Type="http://schemas.openxmlformats.org/officeDocument/2006/relationships/hyperlink" Target="http://en.wikipedia.org/wiki/Blister"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en.wikipedia.org/wiki/Artillery" TargetMode="External"/><Relationship Id="rId2" Type="http://schemas.openxmlformats.org/officeDocument/2006/relationships/slide" Target="../slides/slide91.xml"/><Relationship Id="rId1" Type="http://schemas.openxmlformats.org/officeDocument/2006/relationships/notesMaster" Target="../notesMasters/notesMaster1.xml"/><Relationship Id="rId6" Type="http://schemas.openxmlformats.org/officeDocument/2006/relationships/hyperlink" Target="http://en.wikipedia.org/wiki/Alfred_Munnings" TargetMode="External"/><Relationship Id="rId5" Type="http://schemas.openxmlformats.org/officeDocument/2006/relationships/hyperlink" Target="http://en.wikipedia.org/wiki/Fodder" TargetMode="External"/><Relationship Id="rId4" Type="http://schemas.openxmlformats.org/officeDocument/2006/relationships/hyperlink" Target="http://en.wikipedia.org/wiki/Poison_gas"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en.wikipedia.org/wiki/Australian_Army" TargetMode="External"/><Relationship Id="rId3" Type="http://schemas.openxmlformats.org/officeDocument/2006/relationships/hyperlink" Target="http://en.wikipedia.org/wiki/Jagdstaffel_11" TargetMode="External"/><Relationship Id="rId7" Type="http://schemas.openxmlformats.org/officeDocument/2006/relationships/hyperlink" Target="http://en.wikipedia.org/wiki/Roy_Brown_(RAF_officer)" TargetMode="External"/><Relationship Id="rId2" Type="http://schemas.openxmlformats.org/officeDocument/2006/relationships/slide" Target="../slides/slide113.xml"/><Relationship Id="rId1" Type="http://schemas.openxmlformats.org/officeDocument/2006/relationships/notesMaster" Target="../notesMasters/notesMaster1.xml"/><Relationship Id="rId6" Type="http://schemas.openxmlformats.org/officeDocument/2006/relationships/hyperlink" Target="http://en.wikipedia.org/wiki/Wolfram_von_Richthofen" TargetMode="External"/><Relationship Id="rId5" Type="http://schemas.openxmlformats.org/officeDocument/2006/relationships/hyperlink" Target="http://en.wikipedia.org/wiki/Wop_May" TargetMode="External"/><Relationship Id="rId4" Type="http://schemas.openxmlformats.org/officeDocument/2006/relationships/hyperlink" Target="http://en.wikipedia.org/wiki/Manfred_von_Richthofen" TargetMode="External"/><Relationship Id="rId9" Type="http://schemas.openxmlformats.org/officeDocument/2006/relationships/hyperlink" Target="http://en.wikipedia.org/wiki/Machine_gun"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lib.byu.edu/~rdh/wwi/bio/b/borden.html" TargetMode="External"/><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en.wikipedia.org/wiki/World_War_I" TargetMode="External"/><Relationship Id="rId13" Type="http://schemas.openxmlformats.org/officeDocument/2006/relationships/hyperlink" Target="http://en.wikipedia.org/wiki/Wasauksing_First_Nation" TargetMode="External"/><Relationship Id="rId3" Type="http://schemas.openxmlformats.org/officeDocument/2006/relationships/hyperlink" Target="http://en.wikipedia.org/wiki/Military_Medal" TargetMode="External"/><Relationship Id="rId7" Type="http://schemas.openxmlformats.org/officeDocument/2006/relationships/hyperlink" Target="http://en.wikipedia.org/wiki/Sniper" TargetMode="External"/><Relationship Id="rId12" Type="http://schemas.openxmlformats.org/officeDocument/2006/relationships/hyperlink" Target="http://en.wikipedia.org/wiki/Councilor" TargetMode="External"/><Relationship Id="rId17" Type="http://schemas.openxmlformats.org/officeDocument/2006/relationships/hyperlink" Target="http://en.wikipedia.org/wiki/John_Tootoosis" TargetMode="External"/><Relationship Id="rId2" Type="http://schemas.openxmlformats.org/officeDocument/2006/relationships/slide" Target="../slides/slide128.xml"/><Relationship Id="rId16" Type="http://schemas.openxmlformats.org/officeDocument/2006/relationships/hyperlink" Target="http://en.wikipedia.org/wiki/Andrew_Paull" TargetMode="External"/><Relationship Id="rId1" Type="http://schemas.openxmlformats.org/officeDocument/2006/relationships/notesMaster" Target="../notesMasters/notesMaster1.xml"/><Relationship Id="rId6" Type="http://schemas.openxmlformats.org/officeDocument/2006/relationships/hyperlink" Target="http://en.wikipedia.org/wiki/Military_history_of_Canada" TargetMode="External"/><Relationship Id="rId11" Type="http://schemas.openxmlformats.org/officeDocument/2006/relationships/hyperlink" Target="http://en.wikipedia.org/wiki/Francis_Pegahmagabow" TargetMode="External"/><Relationship Id="rId5" Type="http://schemas.openxmlformats.org/officeDocument/2006/relationships/hyperlink" Target="http://en.wikipedia.org/wiki/First_Nations" TargetMode="External"/><Relationship Id="rId15" Type="http://schemas.openxmlformats.org/officeDocument/2006/relationships/hyperlink" Target="http://en.wikipedia.org/wiki/Fred_Loft" TargetMode="External"/><Relationship Id="rId10" Type="http://schemas.openxmlformats.org/officeDocument/2006/relationships/hyperlink" Target="http://en.wikipedia.org/wiki/Reconnaissance" TargetMode="External"/><Relationship Id="rId4" Type="http://schemas.openxmlformats.org/officeDocument/2006/relationships/hyperlink" Target="http://en.wikipedia.org/wiki/Medal_bar" TargetMode="External"/><Relationship Id="rId9" Type="http://schemas.openxmlformats.org/officeDocument/2006/relationships/hyperlink" Target="http://en.wikipedia.org/wiki/Marksman" TargetMode="External"/><Relationship Id="rId14" Type="http://schemas.openxmlformats.org/officeDocument/2006/relationships/hyperlink" Target="http://en.wikipedia.org/wiki/Activist" TargetMode="Externa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en.wikipedia.org/wiki/World_War_I" TargetMode="External"/><Relationship Id="rId13" Type="http://schemas.openxmlformats.org/officeDocument/2006/relationships/hyperlink" Target="http://en.wikipedia.org/wiki/Wasauksing_First_Nation" TargetMode="External"/><Relationship Id="rId3" Type="http://schemas.openxmlformats.org/officeDocument/2006/relationships/hyperlink" Target="http://en.wikipedia.org/wiki/Military_Medal" TargetMode="External"/><Relationship Id="rId7" Type="http://schemas.openxmlformats.org/officeDocument/2006/relationships/hyperlink" Target="http://en.wikipedia.org/wiki/Sniper" TargetMode="External"/><Relationship Id="rId12" Type="http://schemas.openxmlformats.org/officeDocument/2006/relationships/hyperlink" Target="http://en.wikipedia.org/wiki/Councilor" TargetMode="External"/><Relationship Id="rId17" Type="http://schemas.openxmlformats.org/officeDocument/2006/relationships/hyperlink" Target="http://en.wikipedia.org/wiki/John_Tootoosis" TargetMode="External"/><Relationship Id="rId2" Type="http://schemas.openxmlformats.org/officeDocument/2006/relationships/slide" Target="../slides/slide129.xml"/><Relationship Id="rId16" Type="http://schemas.openxmlformats.org/officeDocument/2006/relationships/hyperlink" Target="http://en.wikipedia.org/wiki/Andrew_Paull" TargetMode="External"/><Relationship Id="rId1" Type="http://schemas.openxmlformats.org/officeDocument/2006/relationships/notesMaster" Target="../notesMasters/notesMaster1.xml"/><Relationship Id="rId6" Type="http://schemas.openxmlformats.org/officeDocument/2006/relationships/hyperlink" Target="http://en.wikipedia.org/wiki/Military_history_of_Canada" TargetMode="External"/><Relationship Id="rId11" Type="http://schemas.openxmlformats.org/officeDocument/2006/relationships/hyperlink" Target="http://en.wikipedia.org/wiki/Francis_Pegahmagabow" TargetMode="External"/><Relationship Id="rId5" Type="http://schemas.openxmlformats.org/officeDocument/2006/relationships/hyperlink" Target="http://en.wikipedia.org/wiki/First_Nations" TargetMode="External"/><Relationship Id="rId15" Type="http://schemas.openxmlformats.org/officeDocument/2006/relationships/hyperlink" Target="http://en.wikipedia.org/wiki/Fred_Loft" TargetMode="External"/><Relationship Id="rId10" Type="http://schemas.openxmlformats.org/officeDocument/2006/relationships/hyperlink" Target="http://en.wikipedia.org/wiki/Reconnaissance" TargetMode="External"/><Relationship Id="rId4" Type="http://schemas.openxmlformats.org/officeDocument/2006/relationships/hyperlink" Target="http://en.wikipedia.org/wiki/Medal_bar" TargetMode="External"/><Relationship Id="rId9" Type="http://schemas.openxmlformats.org/officeDocument/2006/relationships/hyperlink" Target="http://en.wikipedia.org/wiki/Marksman" TargetMode="External"/><Relationship Id="rId14" Type="http://schemas.openxmlformats.org/officeDocument/2006/relationships/hyperlink" Target="http://en.wikipedia.org/wiki/Activist"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More than 25 countries eventually participated, aligned with either the Allied or the Central powers</a:t>
            </a:r>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12</a:t>
            </a:fld>
            <a:endParaRPr lang="en-CA"/>
          </a:p>
        </p:txBody>
      </p:sp>
    </p:spTree>
    <p:extLst>
      <p:ext uri="{BB962C8B-B14F-4D97-AF65-F5344CB8AC3E}">
        <p14:creationId xmlns:p14="http://schemas.microsoft.com/office/powerpoint/2010/main" val="2470258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Internees hauling wood</a:t>
            </a:r>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55</a:t>
            </a:fld>
            <a:endParaRPr lang="en-CA"/>
          </a:p>
        </p:txBody>
      </p:sp>
    </p:spTree>
    <p:extLst>
      <p:ext uri="{BB962C8B-B14F-4D97-AF65-F5344CB8AC3E}">
        <p14:creationId xmlns:p14="http://schemas.microsoft.com/office/powerpoint/2010/main" val="1490143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No Man's Land</a:t>
            </a:r>
          </a:p>
          <a:p>
            <a:r>
              <a:rPr lang="en-CA" dirty="0" smtClean="0"/>
              <a:t>The stretch of land between the front line trenches was dangerous. No Man's Land contained miles of barbed wire, hundreds of corpses, and land mines. Sometimes as narrow as 15 yards or as wide as several hundred yards, No Man's Land was heavily guarded by machine gun and sniper fire. Soldiers were forced to cross No Man's Land to advance or scout for enemy positions. Official truces were often necessary to retrieve the wounded or bury the dead.</a:t>
            </a:r>
          </a:p>
          <a:p>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69</a:t>
            </a:fld>
            <a:endParaRPr lang="en-CA"/>
          </a:p>
        </p:txBody>
      </p:sp>
    </p:spTree>
    <p:extLst>
      <p:ext uri="{BB962C8B-B14F-4D97-AF65-F5344CB8AC3E}">
        <p14:creationId xmlns:p14="http://schemas.microsoft.com/office/powerpoint/2010/main" val="986477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No man’s land</a:t>
            </a:r>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70</a:t>
            </a:fld>
            <a:endParaRPr lang="en-CA"/>
          </a:p>
        </p:txBody>
      </p:sp>
    </p:spTree>
    <p:extLst>
      <p:ext uri="{BB962C8B-B14F-4D97-AF65-F5344CB8AC3E}">
        <p14:creationId xmlns:p14="http://schemas.microsoft.com/office/powerpoint/2010/main" val="570775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Trench foot</a:t>
            </a:r>
            <a:r>
              <a:rPr lang="en-CA" dirty="0" smtClean="0"/>
              <a:t> is a medical condition caused by prolonged exposure of the feet to damp, unsanitary, and cold </a:t>
            </a:r>
            <a:r>
              <a:rPr lang="en-CA" dirty="0" err="1" smtClean="0"/>
              <a:t>conditionsAffected</a:t>
            </a:r>
            <a:r>
              <a:rPr lang="en-CA" dirty="0" smtClean="0"/>
              <a:t> feet may become numb, affected by </a:t>
            </a:r>
            <a:r>
              <a:rPr lang="en-CA" dirty="0" err="1" smtClean="0"/>
              <a:t>erythrosis</a:t>
            </a:r>
            <a:r>
              <a:rPr lang="en-CA" dirty="0" smtClean="0"/>
              <a:t> (turning red) or cyanosis (turning blue) as a result of poor vascular supply, and feet may begin to have a decaying odour due to the possibility of the early stages of </a:t>
            </a:r>
            <a:r>
              <a:rPr lang="en-CA" dirty="0" smtClean="0">
                <a:hlinkClick r:id="rId3" tooltip="Necrosis"/>
              </a:rPr>
              <a:t>necrosis</a:t>
            </a:r>
            <a:r>
              <a:rPr lang="en-CA" dirty="0" smtClean="0"/>
              <a:t> setting in. As the condition worsens, feet may also begin to swell. Advanced trench foot often involves </a:t>
            </a:r>
            <a:r>
              <a:rPr lang="en-CA" dirty="0" smtClean="0">
                <a:hlinkClick r:id="rId4" tooltip="Blister"/>
              </a:rPr>
              <a:t>blisters</a:t>
            </a:r>
            <a:r>
              <a:rPr lang="en-CA" dirty="0" smtClean="0"/>
              <a:t> and </a:t>
            </a:r>
            <a:r>
              <a:rPr lang="en-CA" dirty="0" smtClean="0">
                <a:hlinkClick r:id="rId5" tooltip="Open sore"/>
              </a:rPr>
              <a:t>open sores</a:t>
            </a:r>
            <a:r>
              <a:rPr lang="en-CA" dirty="0" smtClean="0"/>
              <a:t>, which lead to </a:t>
            </a:r>
            <a:r>
              <a:rPr lang="en-CA" dirty="0" smtClean="0">
                <a:hlinkClick r:id="rId6" tooltip="Fungus"/>
              </a:rPr>
              <a:t>fungal</a:t>
            </a:r>
            <a:r>
              <a:rPr lang="en-CA" dirty="0" smtClean="0"/>
              <a:t> infections; this is sometimes called </a:t>
            </a:r>
            <a:r>
              <a:rPr lang="en-CA" dirty="0" smtClean="0">
                <a:hlinkClick r:id="rId7" tooltip="Tropical ulcer"/>
              </a:rPr>
              <a:t>tropical ulcer</a:t>
            </a:r>
            <a:r>
              <a:rPr lang="en-CA" dirty="0" smtClean="0"/>
              <a:t> (jungle rot).</a:t>
            </a:r>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75</a:t>
            </a:fld>
            <a:endParaRPr lang="en-CA"/>
          </a:p>
        </p:txBody>
      </p:sp>
    </p:spTree>
    <p:extLst>
      <p:ext uri="{BB962C8B-B14F-4D97-AF65-F5344CB8AC3E}">
        <p14:creationId xmlns:p14="http://schemas.microsoft.com/office/powerpoint/2010/main" val="1696747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German soldiers cooking rats; lice in kilts</a:t>
            </a:r>
            <a:r>
              <a:rPr lang="en-CA" baseline="0" dirty="0" smtClean="0"/>
              <a:t> – soldiers ironed them and </a:t>
            </a:r>
            <a:r>
              <a:rPr lang="en-CA" baseline="0" dirty="0" err="1" smtClean="0"/>
              <a:t>hisssss</a:t>
            </a:r>
            <a:r>
              <a:rPr lang="en-CA" baseline="0" dirty="0" smtClean="0"/>
              <a:t> – typhoid in low lands (night soil) – and drowning in latrines in </a:t>
            </a:r>
            <a:r>
              <a:rPr lang="en-CA" baseline="0" dirty="0" err="1" smtClean="0"/>
              <a:t>Galipolli</a:t>
            </a:r>
            <a:r>
              <a:rPr lang="en-CA" baseline="0" dirty="0" smtClean="0"/>
              <a:t> </a:t>
            </a:r>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76</a:t>
            </a:fld>
            <a:endParaRPr lang="en-CA"/>
          </a:p>
        </p:txBody>
      </p:sp>
    </p:spTree>
    <p:extLst>
      <p:ext uri="{BB962C8B-B14F-4D97-AF65-F5344CB8AC3E}">
        <p14:creationId xmlns:p14="http://schemas.microsoft.com/office/powerpoint/2010/main" val="3008908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See notes on how chlorine and mustard gas works</a:t>
            </a:r>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83</a:t>
            </a:fld>
            <a:endParaRPr lang="en-CA"/>
          </a:p>
        </p:txBody>
      </p:sp>
    </p:spTree>
    <p:extLst>
      <p:ext uri="{BB962C8B-B14F-4D97-AF65-F5344CB8AC3E}">
        <p14:creationId xmlns:p14="http://schemas.microsoft.com/office/powerpoint/2010/main" val="1892999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military mainly used horses for logistical support during the war; they were better than mechanized vehicles at traveling through deep mud and over rough terrain. Horses were used for reconnaissance and for carrying messengers, as well as pulling </a:t>
            </a:r>
            <a:r>
              <a:rPr lang="en-CA" dirty="0" smtClean="0">
                <a:hlinkClick r:id="rId3" tooltip="Artillery"/>
              </a:rPr>
              <a:t>artillery</a:t>
            </a:r>
            <a:r>
              <a:rPr lang="en-CA" dirty="0" smtClean="0"/>
              <a:t>, ambulances, and supply wagons. The presence of horses often increased morale among the soldiers at the front, but the animals contributed to disease and poor sanitation in camps, caused by their manure and carcasses. The value of horses, and the increasing difficulty of replacing them, was such that by 1917 some troops were told that the loss of a horse was of greater tactical concern than the loss of a human soldier. Ultimately, the Allied blockade prevented the Central Powers from importing horses to replace those lost, which contributed to Germany's defeat. By the end of the war, even the well-supplied U.S. Army was short of horses.</a:t>
            </a:r>
          </a:p>
          <a:p>
            <a:r>
              <a:rPr lang="en-CA" dirty="0" smtClean="0"/>
              <a:t>Conditions were severe for horses at the front; they were killed by artillery fire, suffered from skin disorders, and were injured by </a:t>
            </a:r>
            <a:r>
              <a:rPr lang="en-CA" dirty="0" smtClean="0">
                <a:hlinkClick r:id="rId4" tooltip="Poison gas"/>
              </a:rPr>
              <a:t>poison gas</a:t>
            </a:r>
            <a:r>
              <a:rPr lang="en-CA" dirty="0" smtClean="0"/>
              <a:t>. Hundreds of thousands of horses died, and many more were treated at veterinary hospitals and sent back to the front. Procuring equine food was a major issue, and Germany lost many horses to starvation through lack of </a:t>
            </a:r>
            <a:r>
              <a:rPr lang="en-CA" dirty="0" smtClean="0">
                <a:hlinkClick r:id="rId5" tooltip="Fodder"/>
              </a:rPr>
              <a:t>fodder</a:t>
            </a:r>
            <a:r>
              <a:rPr lang="en-CA" dirty="0" smtClean="0"/>
              <a:t>. Several memorials have been erected to commemorate the horses that died. Artists, including </a:t>
            </a:r>
            <a:r>
              <a:rPr lang="en-CA" dirty="0" smtClean="0">
                <a:hlinkClick r:id="rId6" tooltip="Alfred Munnings"/>
              </a:rPr>
              <a:t>Alfred </a:t>
            </a:r>
            <a:r>
              <a:rPr lang="en-CA" dirty="0" err="1" smtClean="0">
                <a:hlinkClick r:id="rId6" tooltip="Alfred Munnings"/>
              </a:rPr>
              <a:t>Munnings</a:t>
            </a:r>
            <a:r>
              <a:rPr lang="en-CA" dirty="0" smtClean="0"/>
              <a:t>, extensively documented the work of horses in the war, and horses were featured in war poetry. Novels, plays and documentaries have also featured the horses of World War I.</a:t>
            </a:r>
          </a:p>
          <a:p>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91</a:t>
            </a:fld>
            <a:endParaRPr lang="en-CA"/>
          </a:p>
        </p:txBody>
      </p:sp>
    </p:spTree>
    <p:extLst>
      <p:ext uri="{BB962C8B-B14F-4D97-AF65-F5344CB8AC3E}">
        <p14:creationId xmlns:p14="http://schemas.microsoft.com/office/powerpoint/2010/main" val="2260211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CA" b="1" dirty="0" smtClean="0"/>
              <a:t>Ypres, Second Battle of</a:t>
            </a:r>
            <a:r>
              <a:rPr lang="en-CA" dirty="0" smtClean="0"/>
              <a:t/>
            </a:r>
            <a:br>
              <a:rPr lang="en-CA" dirty="0" smtClean="0"/>
            </a:br>
            <a:r>
              <a:rPr lang="en-CA" dirty="0" smtClean="0"/>
              <a:t/>
            </a:r>
            <a:br>
              <a:rPr lang="en-CA" dirty="0" smtClean="0"/>
            </a:br>
            <a:r>
              <a:rPr lang="en-CA" dirty="0" smtClean="0"/>
              <a:t>22 April to 25 May, 1915. At the Second Battle of Ypres the Germans attacked, using chlorine gas for the first time. The French Algerian Division fled but the Canadians repulsed numerous assaults. Four Canadians won the Victoria Cross (painting by Richard Jack, courtesy Canadian War Museum/8179). </a:t>
            </a:r>
          </a:p>
          <a:p>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93</a:t>
            </a:fld>
            <a:endParaRPr lang="en-CA"/>
          </a:p>
        </p:txBody>
      </p:sp>
    </p:spTree>
    <p:extLst>
      <p:ext uri="{BB962C8B-B14F-4D97-AF65-F5344CB8AC3E}">
        <p14:creationId xmlns:p14="http://schemas.microsoft.com/office/powerpoint/2010/main" val="864217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Frank </a:t>
            </a:r>
            <a:r>
              <a:rPr lang="en-CA" dirty="0" err="1"/>
              <a:t>Maheux</a:t>
            </a:r>
            <a:r>
              <a:rPr lang="en-CA" dirty="0"/>
              <a:t>, a lumberjack from Quebec, described the scene to his wife: </a:t>
            </a:r>
          </a:p>
          <a:p>
            <a:r>
              <a:rPr lang="en-CA" dirty="0"/>
              <a:t>"All my friends have been either killed or wounded ... My dear wife, it is worse than hell here. For miles around, corpses completely cover up the ground. But your Frank </a:t>
            </a:r>
            <a:r>
              <a:rPr lang="en-CA" dirty="0" err="1"/>
              <a:t>didnt</a:t>
            </a:r>
            <a:r>
              <a:rPr lang="en-CA" dirty="0"/>
              <a:t> get so much as a scratch. I went to battle as if I had to cut wood with my bayonet. When one of my friends was killed at my side, I saw red: some Germans raised their arms in surrender, but it was too late for them. I will remember that all my life."</a:t>
            </a:r>
          </a:p>
          <a:p>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94</a:t>
            </a:fld>
            <a:endParaRPr lang="en-CA"/>
          </a:p>
        </p:txBody>
      </p:sp>
    </p:spTree>
    <p:extLst>
      <p:ext uri="{BB962C8B-B14F-4D97-AF65-F5344CB8AC3E}">
        <p14:creationId xmlns:p14="http://schemas.microsoft.com/office/powerpoint/2010/main" val="4007253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Aerial view</a:t>
            </a:r>
            <a:r>
              <a:rPr lang="en-CA" baseline="0" dirty="0" smtClean="0"/>
              <a:t> of Regina and </a:t>
            </a:r>
            <a:r>
              <a:rPr lang="en-CA" baseline="0" dirty="0" err="1" smtClean="0"/>
              <a:t>Kenora</a:t>
            </a:r>
            <a:r>
              <a:rPr lang="en-CA" baseline="0" dirty="0" smtClean="0"/>
              <a:t> trenches – The Somme 1916</a:t>
            </a:r>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96</a:t>
            </a:fld>
            <a:endParaRPr lang="en-CA"/>
          </a:p>
        </p:txBody>
      </p:sp>
    </p:spTree>
    <p:extLst>
      <p:ext uri="{BB962C8B-B14F-4D97-AF65-F5344CB8AC3E}">
        <p14:creationId xmlns:p14="http://schemas.microsoft.com/office/powerpoint/2010/main" val="3746617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3ABC56BF-E010-443C-822B-AA1D7C42250E}" type="slidenum">
              <a:rPr lang="en-US"/>
              <a:pPr/>
              <a:t>20</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01035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CA" dirty="0" smtClean="0"/>
              <a:t>Thurston </a:t>
            </a:r>
            <a:r>
              <a:rPr lang="en-CA" dirty="0" err="1" smtClean="0"/>
              <a:t>Topham’s</a:t>
            </a:r>
            <a:r>
              <a:rPr lang="en-CA" dirty="0" smtClean="0"/>
              <a:t> Night Scene On The Somme. </a:t>
            </a:r>
          </a:p>
          <a:p>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97</a:t>
            </a:fld>
            <a:endParaRPr lang="en-CA"/>
          </a:p>
        </p:txBody>
      </p:sp>
    </p:spTree>
    <p:extLst>
      <p:ext uri="{BB962C8B-B14F-4D97-AF65-F5344CB8AC3E}">
        <p14:creationId xmlns:p14="http://schemas.microsoft.com/office/powerpoint/2010/main" val="3916661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Canadian machine gun crews</a:t>
            </a:r>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99</a:t>
            </a:fld>
            <a:endParaRPr lang="en-CA"/>
          </a:p>
        </p:txBody>
      </p:sp>
    </p:spTree>
    <p:extLst>
      <p:ext uri="{BB962C8B-B14F-4D97-AF65-F5344CB8AC3E}">
        <p14:creationId xmlns:p14="http://schemas.microsoft.com/office/powerpoint/2010/main" val="1692390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See file on Currie</a:t>
            </a:r>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100</a:t>
            </a:fld>
            <a:endParaRPr lang="en-CA"/>
          </a:p>
        </p:txBody>
      </p:sp>
    </p:spTree>
    <p:extLst>
      <p:ext uri="{BB962C8B-B14F-4D97-AF65-F5344CB8AC3E}">
        <p14:creationId xmlns:p14="http://schemas.microsoft.com/office/powerpoint/2010/main" val="26393449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buAutoNum type="arabicPeriod"/>
            </a:pPr>
            <a:r>
              <a:rPr lang="en-CA" dirty="0" err="1" smtClean="0"/>
              <a:t>Vimy</a:t>
            </a:r>
            <a:r>
              <a:rPr lang="en-CA" dirty="0" smtClean="0"/>
              <a:t> Canadian stretcher </a:t>
            </a:r>
            <a:r>
              <a:rPr lang="en-CA" dirty="0" err="1" smtClean="0"/>
              <a:t>beares</a:t>
            </a:r>
            <a:r>
              <a:rPr lang="en-CA" dirty="0" smtClean="0"/>
              <a:t> and German prisoners bring in the wounded</a:t>
            </a:r>
          </a:p>
          <a:p>
            <a:pPr marL="232943" indent="-232943">
              <a:buAutoNum type="arabicPeriod"/>
            </a:pPr>
            <a:r>
              <a:rPr lang="en-CA" dirty="0" smtClean="0"/>
              <a:t>Canadians fire a captured gun at retreating Germansty5[ot643r3q</a:t>
            </a:r>
          </a:p>
          <a:p>
            <a:pPr marL="232943" indent="-232943">
              <a:buAutoNum type="arabicPeriod"/>
            </a:pPr>
            <a:r>
              <a:rPr lang="en-CA" dirty="0" smtClean="0"/>
              <a:t>E[</a:t>
            </a:r>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101</a:t>
            </a:fld>
            <a:endParaRPr lang="en-CA"/>
          </a:p>
        </p:txBody>
      </p:sp>
    </p:spTree>
    <p:extLst>
      <p:ext uri="{BB962C8B-B14F-4D97-AF65-F5344CB8AC3E}">
        <p14:creationId xmlns:p14="http://schemas.microsoft.com/office/powerpoint/2010/main" val="1727213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dirty="0" smtClean="0"/>
              <a:t>Canada's most impressive tribute overseas to those Canadians who fought and gave their lives in the First World War is the majestic and inspiring Canadian National </a:t>
            </a:r>
            <a:r>
              <a:rPr lang="en-CA" dirty="0" err="1" smtClean="0"/>
              <a:t>Vimy</a:t>
            </a:r>
            <a:r>
              <a:rPr lang="en-CA" dirty="0" smtClean="0"/>
              <a:t> Memorial which overlooks the Douai Plain from the highest point of </a:t>
            </a:r>
            <a:r>
              <a:rPr lang="en-CA" dirty="0" err="1" smtClean="0"/>
              <a:t>Vimy</a:t>
            </a:r>
            <a:r>
              <a:rPr lang="en-CA" dirty="0" smtClean="0"/>
              <a:t> Ridge, about ten kilometres north of Arras. The Memorial does more than mark the site of the engagement that Canadians were to remember with more pride than any other operation of the First World War. It stands as a tribute to all who served their country in battle in that four-year struggle and particularly to those who gave their lives. At the base of the Memorial, these words appear in French and in English:</a:t>
            </a:r>
          </a:p>
          <a:p>
            <a:r>
              <a:rPr lang="en-CA" dirty="0" smtClean="0"/>
              <a:t>To the valour of their Countrymen in the Great War And in memory of their sixty Thousand dead this monument Is raised by the people of Canada</a:t>
            </a:r>
          </a:p>
          <a:p>
            <a:r>
              <a:rPr lang="en-CA" dirty="0" smtClean="0"/>
              <a:t>- Inscription on monument</a:t>
            </a:r>
          </a:p>
          <a:p>
            <a:r>
              <a:rPr lang="en-CA" dirty="0" smtClean="0"/>
              <a:t>Carved on the walls of the monument are the names of 11,285 Canadian soldiers who were killed in France and whose final resting place was then unknown. Standing on the monument’s wide stone terrace overlooking the broad fields and rolling hills of Northern France, one can see other places where Canadians fought and died. More than 7,000 are buried in 30 war cemeteries within a 20-kilometre radius of the Canadian National </a:t>
            </a:r>
            <a:r>
              <a:rPr lang="en-CA" dirty="0" err="1" smtClean="0"/>
              <a:t>Vimy</a:t>
            </a:r>
            <a:r>
              <a:rPr lang="en-CA" dirty="0" smtClean="0"/>
              <a:t> Memorial. Altogether, more than 66,000 Canadian service personnel died in the First World War.</a:t>
            </a:r>
          </a:p>
          <a:p>
            <a:r>
              <a:rPr lang="en-CA" dirty="0" smtClean="0"/>
              <a:t>Designed by Canadian sculptor and architect Walter Seymour </a:t>
            </a:r>
            <a:r>
              <a:rPr lang="en-CA" dirty="0" err="1" smtClean="0"/>
              <a:t>Allward</a:t>
            </a:r>
            <a:r>
              <a:rPr lang="en-CA" dirty="0" smtClean="0"/>
              <a:t>, the monument took eleven years to build. It rests on a bed of 11,000 tonnes of concrete, reinforced with hundreds of tonnes of steel. The towering pylons and sculptured figures contain almost 6,000 tonnes of limestone brought to the site from an abandoned Roman quarry on the Adriatic Sea (in present day Croatia). The figures were carved where they now stand from huge blocks of this stone. A cloaked figure stands at the front, or east side, of the monument overlooking the Douai Plain. It was carved from a single, 30-tonne block and is the largest piece in the monument. This sorrowing figure of a woman represents Canada—a young nation mourning her dead. Below is a tomb, draped in laurel branches and bearing a helmet and sword.</a:t>
            </a:r>
            <a:endParaRPr lang="en-CA" smtClean="0"/>
          </a:p>
          <a:p>
            <a:endParaRPr lang="en-CA"/>
          </a:p>
        </p:txBody>
      </p:sp>
      <p:sp>
        <p:nvSpPr>
          <p:cNvPr id="4" name="Slide Number Placeholder 3"/>
          <p:cNvSpPr>
            <a:spLocks noGrp="1"/>
          </p:cNvSpPr>
          <p:nvPr>
            <p:ph type="sldNum" sz="quarter" idx="10"/>
          </p:nvPr>
        </p:nvSpPr>
        <p:spPr/>
        <p:txBody>
          <a:bodyPr/>
          <a:lstStyle/>
          <a:p>
            <a:fld id="{8F2E0500-F6E9-4801-8EC3-249839D4A271}" type="slidenum">
              <a:rPr lang="en-CA" smtClean="0"/>
              <a:pPr/>
              <a:t>105</a:t>
            </a:fld>
            <a:endParaRPr lang="en-CA"/>
          </a:p>
        </p:txBody>
      </p:sp>
    </p:spTree>
    <p:extLst>
      <p:ext uri="{BB962C8B-B14F-4D97-AF65-F5344CB8AC3E}">
        <p14:creationId xmlns:p14="http://schemas.microsoft.com/office/powerpoint/2010/main" val="20504534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 his memoirs (1938) Lloyd George wrote, "</a:t>
            </a:r>
            <a:r>
              <a:rPr lang="en-CA" dirty="0" err="1" smtClean="0"/>
              <a:t>Passchendaele</a:t>
            </a:r>
            <a:r>
              <a:rPr lang="en-CA" dirty="0" smtClean="0"/>
              <a:t> was indeed one of the greatest disasters of the war ... No soldier of any intelligence now defends this senseless campaign ...".</a:t>
            </a:r>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111</a:t>
            </a:fld>
            <a:endParaRPr lang="en-CA"/>
          </a:p>
        </p:txBody>
      </p:sp>
    </p:spTree>
    <p:extLst>
      <p:ext uri="{BB962C8B-B14F-4D97-AF65-F5344CB8AC3E}">
        <p14:creationId xmlns:p14="http://schemas.microsoft.com/office/powerpoint/2010/main" val="2285862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dirty="0" smtClean="0"/>
              <a:t>On the morning of 21 April, No. 209 was on patrol when they became engaged in combat with fighters of </a:t>
            </a:r>
            <a:r>
              <a:rPr lang="en-CA" i="1" dirty="0" err="1" smtClean="0">
                <a:hlinkClick r:id="rId3" tooltip="Jagdstaffel 11"/>
              </a:rPr>
              <a:t>Jagdstaffel</a:t>
            </a:r>
            <a:r>
              <a:rPr lang="en-CA" i="1" dirty="0" smtClean="0">
                <a:hlinkClick r:id="rId3" tooltip="Jagdstaffel 11"/>
              </a:rPr>
              <a:t> 11</a:t>
            </a:r>
            <a:r>
              <a:rPr lang="en-CA" dirty="0" smtClean="0"/>
              <a:t>, led by </a:t>
            </a:r>
            <a:r>
              <a:rPr lang="en-CA" dirty="0" smtClean="0">
                <a:hlinkClick r:id="rId4" tooltip="Manfred von Richthofen"/>
              </a:rPr>
              <a:t>Manfred von </a:t>
            </a:r>
            <a:r>
              <a:rPr lang="en-CA" dirty="0" err="1" smtClean="0">
                <a:hlinkClick r:id="rId4" tooltip="Manfred von Richthofen"/>
              </a:rPr>
              <a:t>Richthofen</a:t>
            </a:r>
            <a:r>
              <a:rPr lang="en-CA" dirty="0" smtClean="0"/>
              <a:t>, the "Red Baron". A newcomer to No. 209, Brown's school friend, Lt. </a:t>
            </a:r>
            <a:r>
              <a:rPr lang="en-CA" dirty="0" smtClean="0">
                <a:hlinkClick r:id="rId5" tooltip="Wop May"/>
              </a:rPr>
              <a:t>Wop May</a:t>
            </a:r>
            <a:r>
              <a:rPr lang="en-CA" dirty="0" smtClean="0"/>
              <a:t>, had been instructed to stay clear of any fight and watch. May noticed an enemy pilot doing the same thing. That pilot was the Red Baron's cousin, Lt. </a:t>
            </a:r>
            <a:r>
              <a:rPr lang="en-CA" dirty="0" smtClean="0">
                <a:hlinkClick r:id="rId6" tooltip="Wolfram von Richthofen"/>
              </a:rPr>
              <a:t>Wolfram von </a:t>
            </a:r>
            <a:r>
              <a:rPr lang="en-CA" dirty="0" err="1" smtClean="0">
                <a:hlinkClick r:id="rId6" tooltip="Wolfram von Richthofen"/>
              </a:rPr>
              <a:t>Richthofen</a:t>
            </a:r>
            <a:r>
              <a:rPr lang="en-CA" dirty="0" smtClean="0"/>
              <a:t>, who had been given the same instructions as May. May attacked Wolfram and soon found himself in the main fight, firing at several fleeting targets until his guns jammed. May dived out of the fight, and Manfred von </a:t>
            </a:r>
            <a:r>
              <a:rPr lang="en-CA" dirty="0" err="1" smtClean="0"/>
              <a:t>Richthofen</a:t>
            </a:r>
            <a:r>
              <a:rPr lang="en-CA" dirty="0" smtClean="0"/>
              <a:t> gave chase down to ground level. Brown saw May in trouble and dived steeply in an attempt to rescue his friend. His attack was necessarily of fairly short duration, as he was obliged to climb steeply to avoid crashing into the ground, losing sight of both </a:t>
            </a:r>
            <a:r>
              <a:rPr lang="en-CA" dirty="0" err="1" smtClean="0"/>
              <a:t>Richthofen</a:t>
            </a:r>
            <a:r>
              <a:rPr lang="en-CA" dirty="0" smtClean="0"/>
              <a:t> and May.</a:t>
            </a:r>
            <a:r>
              <a:rPr lang="en-CA" baseline="30000" dirty="0" smtClean="0">
                <a:hlinkClick r:id="rId7"/>
              </a:rPr>
              <a:t>[4]</a:t>
            </a:r>
            <a:endParaRPr lang="en-CA" dirty="0" smtClean="0"/>
          </a:p>
          <a:p>
            <a:r>
              <a:rPr lang="en-CA" dirty="0" smtClean="0"/>
              <a:t>What happened next remains controversial to this day, but it seems highly probable that </a:t>
            </a:r>
            <a:r>
              <a:rPr lang="en-CA" dirty="0" err="1" smtClean="0"/>
              <a:t>Richthofen</a:t>
            </a:r>
            <a:r>
              <a:rPr lang="en-CA" dirty="0" smtClean="0"/>
              <a:t> turned to avoid Brown's attack, and then, instead of climbing out of reach of ground fire and prudently heading for home, remained at low altitude and resumed his pursuit of May, who was still </a:t>
            </a:r>
            <a:r>
              <a:rPr lang="en-CA" dirty="0" err="1" smtClean="0"/>
              <a:t>zig-zagging</a:t>
            </a:r>
            <a:r>
              <a:rPr lang="en-CA" dirty="0" smtClean="0"/>
              <a:t>, as he had not noticed that </a:t>
            </a:r>
            <a:r>
              <a:rPr lang="en-CA" dirty="0" err="1" smtClean="0"/>
              <a:t>Richthofen</a:t>
            </a:r>
            <a:r>
              <a:rPr lang="en-CA" dirty="0" smtClean="0"/>
              <a:t> had been momentarily distracted. It should be noted that it would have been physically impossible for </a:t>
            </a:r>
            <a:r>
              <a:rPr lang="en-CA" dirty="0" err="1" smtClean="0"/>
              <a:t>Richthofen</a:t>
            </a:r>
            <a:r>
              <a:rPr lang="en-CA" dirty="0" smtClean="0"/>
              <a:t> to have done this had he already received the wound from which he died.</a:t>
            </a:r>
            <a:r>
              <a:rPr lang="en-CA" baseline="30000" dirty="0" smtClean="0">
                <a:hlinkClick r:id="rId7"/>
              </a:rPr>
              <a:t>[4]</a:t>
            </a:r>
            <a:r>
              <a:rPr lang="en-CA" dirty="0" smtClean="0"/>
              <a:t> May and </a:t>
            </a:r>
            <a:r>
              <a:rPr lang="en-CA" dirty="0" err="1" smtClean="0"/>
              <a:t>Richthofen's</a:t>
            </a:r>
            <a:r>
              <a:rPr lang="en-CA" dirty="0" smtClean="0"/>
              <a:t> route now took them at low level over some of the most heavily defended points of the Somme. Franks and Bennett</a:t>
            </a:r>
            <a:r>
              <a:rPr lang="en-CA" baseline="30000" dirty="0" smtClean="0">
                <a:hlinkClick r:id="rId7"/>
              </a:rPr>
              <a:t>[4]</a:t>
            </a:r>
            <a:r>
              <a:rPr lang="en-CA" dirty="0" smtClean="0"/>
              <a:t> have suggested that </a:t>
            </a:r>
            <a:r>
              <a:rPr lang="en-CA" dirty="0" err="1" smtClean="0"/>
              <a:t>Richthofen</a:t>
            </a:r>
            <a:r>
              <a:rPr lang="en-CA" dirty="0" smtClean="0"/>
              <a:t> had become lost, as the winds that day were blowing the "wrong way", towards the west, and the fight had slowly drifted over to the Allied side. The front was also in a highly fluid state at the time, in contrast to the more common static trench lines earlier in the Great War, and landmarks can be confusing in very low level flight.</a:t>
            </a:r>
          </a:p>
          <a:p>
            <a:r>
              <a:rPr lang="en-CA" dirty="0" smtClean="0">
                <a:hlinkClick r:id="rId8" tooltip="Australian Army"/>
              </a:rPr>
              <a:t>Australian Army</a:t>
            </a:r>
            <a:r>
              <a:rPr lang="en-CA" dirty="0" smtClean="0"/>
              <a:t> </a:t>
            </a:r>
            <a:r>
              <a:rPr lang="en-CA" dirty="0" smtClean="0">
                <a:hlinkClick r:id="rId9" tooltip="Machine gun"/>
              </a:rPr>
              <a:t>machine gunners</a:t>
            </a:r>
            <a:r>
              <a:rPr lang="en-CA" dirty="0" smtClean="0"/>
              <a:t> on the ground fired at </a:t>
            </a:r>
            <a:r>
              <a:rPr lang="en-CA" dirty="0" err="1" smtClean="0"/>
              <a:t>Richthofen</a:t>
            </a:r>
            <a:r>
              <a:rPr lang="en-CA" dirty="0" smtClean="0"/>
              <a:t>, who eventually crashed near the Australian trenches. Upon viewing </a:t>
            </a:r>
            <a:r>
              <a:rPr lang="en-CA" dirty="0" err="1" smtClean="0"/>
              <a:t>Richthofen's</a:t>
            </a:r>
            <a:r>
              <a:rPr lang="en-CA" dirty="0" smtClean="0"/>
              <a:t> body the following day, Brown wrote that "there was a lump in my throat. If he had been my dearest friend, I could not have felt greater sorrow". His initial combat report was that the fight with </a:t>
            </a:r>
            <a:r>
              <a:rPr lang="en-CA" dirty="0" err="1" smtClean="0"/>
              <a:t>Richthofen</a:t>
            </a:r>
            <a:r>
              <a:rPr lang="en-CA" dirty="0" smtClean="0"/>
              <a:t> was "indecisive" - this was altered by his commanding officer to "decisive".</a:t>
            </a:r>
            <a:r>
              <a:rPr lang="en-CA" baseline="30000" dirty="0" smtClean="0">
                <a:hlinkClick r:id="rId7"/>
              </a:rPr>
              <a:t>[4]</a:t>
            </a:r>
            <a:r>
              <a:rPr lang="en-CA" dirty="0" smtClean="0"/>
              <a:t> In any case, Brown was officially credited with the kill by the RAF, shortly after receiving a Bar to his DSC,</a:t>
            </a:r>
            <a:r>
              <a:rPr lang="en-CA" baseline="30000" dirty="0" smtClean="0">
                <a:hlinkClick r:id="rId7"/>
              </a:rPr>
              <a:t>[5]</a:t>
            </a:r>
            <a:r>
              <a:rPr lang="en-CA" dirty="0" smtClean="0"/>
              <a:t> at least partly in recognition of this feat.</a:t>
            </a:r>
          </a:p>
          <a:p>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113</a:t>
            </a:fld>
            <a:endParaRPr lang="en-CA"/>
          </a:p>
        </p:txBody>
      </p:sp>
    </p:spTree>
    <p:extLst>
      <p:ext uri="{BB962C8B-B14F-4D97-AF65-F5344CB8AC3E}">
        <p14:creationId xmlns:p14="http://schemas.microsoft.com/office/powerpoint/2010/main" val="92633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Lusitania, which was struck by one German torpedo and sank with such a large loss of life in less than 18 minutes.</a:t>
            </a:r>
          </a:p>
          <a:p>
            <a:r>
              <a:rPr lang="en-CA" dirty="0" smtClean="0"/>
              <a:t> </a:t>
            </a:r>
          </a:p>
          <a:p>
            <a:r>
              <a:rPr lang="en-CA" dirty="0" smtClean="0"/>
              <a:t>While the captain of U-20, Captain </a:t>
            </a:r>
            <a:r>
              <a:rPr lang="en-CA" dirty="0" err="1" smtClean="0"/>
              <a:t>Schwieger</a:t>
            </a:r>
            <a:r>
              <a:rPr lang="en-CA" dirty="0" smtClean="0"/>
              <a:t>, confirmed the firing of only one torpedo at the helpless passenger liner, eyewitnesses, including the Lusitania’s Captain Turner, reported a massive second explosion, which tore a gapping hole in the side of the ship.</a:t>
            </a:r>
          </a:p>
          <a:p>
            <a:r>
              <a:rPr lang="en-CA" dirty="0" smtClean="0"/>
              <a:t> </a:t>
            </a:r>
          </a:p>
          <a:p>
            <a:r>
              <a:rPr lang="en-CA" dirty="0" smtClean="0"/>
              <a:t>The cause of this second explosion remains a mystery but Mr. Bemis’ and his team did find a huge quantity of .303 rifle ammunition as they explored the wreck in 2007. The fact that ammunition was being transported on a passenger vessel during a time of war has lead many historians to believe that the Lusitania may have been carrying other weapons, secretly, in its cargo holds as well, which would explain the second catastrophic explosion.</a:t>
            </a:r>
          </a:p>
          <a:p>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115</a:t>
            </a:fld>
            <a:endParaRPr lang="en-CA"/>
          </a:p>
        </p:txBody>
      </p:sp>
    </p:spTree>
    <p:extLst>
      <p:ext uri="{BB962C8B-B14F-4D97-AF65-F5344CB8AC3E}">
        <p14:creationId xmlns:p14="http://schemas.microsoft.com/office/powerpoint/2010/main" val="2201418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RAF aerial photograph of a convoy of five ships, 16 August 1918. </a:t>
            </a:r>
            <a:br>
              <a:rPr lang="en-CA" dirty="0" smtClean="0"/>
            </a:br>
            <a:r>
              <a:rPr lang="en-CA" dirty="0" smtClean="0"/>
              <a:t/>
            </a:r>
            <a:br>
              <a:rPr lang="en-CA" dirty="0" smtClean="0"/>
            </a:br>
            <a:r>
              <a:rPr lang="en-CA" dirty="0" smtClean="0"/>
              <a:t>In response to the damage wrought on Allied shipping by the German campaign of 'unrestricted submarine warfare', the Royal Navy introduced a convoy system in June 1917. As this photograph illustrates, it worked by providing escort vessels for individual ships. These escorts not only guarded against surface gunfire attacks, but also dropped depth charges in areas where German 'U-boats' were known to operate. The convoy system resulted in a rapid decrease in German attacks on Allied shipping during the last 17 months of the war.</a:t>
            </a:r>
            <a:br>
              <a:rPr lang="en-CA" dirty="0" smtClean="0"/>
            </a:br>
            <a:r>
              <a:rPr lang="en-CA" dirty="0" smtClean="0"/>
              <a:t>Catalogue reference: AIR 1/419/15/245/1 (16 Aug 1918)</a:t>
            </a:r>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118</a:t>
            </a:fld>
            <a:endParaRPr lang="en-CA"/>
          </a:p>
        </p:txBody>
      </p:sp>
    </p:spTree>
    <p:extLst>
      <p:ext uri="{BB962C8B-B14F-4D97-AF65-F5344CB8AC3E}">
        <p14:creationId xmlns:p14="http://schemas.microsoft.com/office/powerpoint/2010/main" val="3979884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CA" dirty="0"/>
              <a:t> </a:t>
            </a:r>
          </a:p>
          <a:p>
            <a:r>
              <a:rPr lang="en-CA" i="1" dirty="0"/>
              <a:t>“The year 1915 saw the first lowering of medical qualifications for enlistment. In July the required height for all corps except artillery was reduced from 5’3” to 5’2” (in the case of the artillery from 5’7” to 5’4’). During the same month the minimum chest measurement were dropped half an inch to a range of 33-34 inches. August brought cancellation of the regulation requiring a married man to produce his wife’s written consent before he could be enrolled.”</a:t>
            </a:r>
            <a:r>
              <a:rPr lang="en-CA" dirty="0"/>
              <a:t> </a:t>
            </a:r>
          </a:p>
          <a:p>
            <a:r>
              <a:rPr lang="en-CA" dirty="0"/>
              <a:t>Nicholson. G.W.L. Canadian Expeditionary Force 1914-1919.Queen’s Printer. Ottawa. 1962. p. 213</a:t>
            </a:r>
          </a:p>
          <a:p>
            <a:r>
              <a:rPr lang="en-CA" dirty="0"/>
              <a:t>__________</a:t>
            </a:r>
          </a:p>
          <a:p>
            <a:r>
              <a:rPr lang="en-CA" dirty="0"/>
              <a:t> </a:t>
            </a:r>
          </a:p>
          <a:p>
            <a:r>
              <a:rPr lang="en-CA" b="1" dirty="0"/>
              <a:t>BORDEN APPALLED</a:t>
            </a:r>
            <a:endParaRPr lang="en-CA" dirty="0"/>
          </a:p>
          <a:p>
            <a:r>
              <a:rPr lang="en-CA" dirty="0"/>
              <a:t> </a:t>
            </a:r>
          </a:p>
          <a:p>
            <a:r>
              <a:rPr lang="en-CA" i="1" dirty="0"/>
              <a:t>"A loyal, but not uncritical, Borden committed Canada to "put forth every effort" in support of the British Empire. But he openly voiced his irritation that the Dominions had not even been consulted regarding the momentous decisions of July-August 1914. He sailed to Britain, from which he maintained contact with his cabinet via transatlantic cable while he kept an eye upon the conduct of the war."</a:t>
            </a:r>
            <a:r>
              <a:rPr lang="en-CA" dirty="0"/>
              <a:t> </a:t>
            </a:r>
          </a:p>
          <a:p>
            <a:r>
              <a:rPr lang="en-CA" dirty="0"/>
              <a:t> </a:t>
            </a:r>
          </a:p>
          <a:p>
            <a:r>
              <a:rPr lang="en-CA" dirty="0">
                <a:hlinkClick r:id="rId3"/>
              </a:rPr>
              <a:t>http://www.lib.byu.edu/~rdh/wwi/bio/b/borden.html</a:t>
            </a:r>
            <a:endParaRPr lang="en-CA" dirty="0"/>
          </a:p>
          <a:p>
            <a:r>
              <a:rPr lang="en-CA" dirty="0"/>
              <a:t>__________</a:t>
            </a:r>
          </a:p>
          <a:p>
            <a:r>
              <a:rPr lang="en-CA" dirty="0"/>
              <a:t> </a:t>
            </a:r>
          </a:p>
          <a:p>
            <a:r>
              <a:rPr lang="en-CA" i="1" dirty="0"/>
              <a:t>“As Canadian casualties in Europe mounted, Conservative Prime Minister Robert L. Borden became exasperated by the Dominions’ lack of input into British military strategy. His fury increased after a visit to London in 1915, where he was almost ignored and saw the lack of co-ordination among departments. 'Were colonials regarded simply as cannon fodder in the desolate, muddy landscapes of northern France?'”</a:t>
            </a:r>
            <a:r>
              <a:rPr lang="en-CA" dirty="0"/>
              <a:t> </a:t>
            </a:r>
          </a:p>
          <a:p>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121</a:t>
            </a:fld>
            <a:endParaRPr lang="en-CA"/>
          </a:p>
        </p:txBody>
      </p:sp>
    </p:spTree>
    <p:extLst>
      <p:ext uri="{BB962C8B-B14F-4D97-AF65-F5344CB8AC3E}">
        <p14:creationId xmlns:p14="http://schemas.microsoft.com/office/powerpoint/2010/main" val="3115328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82D2CAA-D2CB-4CF9-BF4D-E8D8841004E4}" type="slidenum">
              <a:rPr lang="en-US"/>
              <a:pPr/>
              <a:t>21</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956629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The White Feather Campaign began with the creation of the white feather as a symbol of cowardice and unfulfilled civic duty. With the war effort and the recruitment campaign in full swing, the women of the White Feather would present any healthy young Englishman in civilian dress with this token, in order to symbolize their scorn for him and his failure to be man. Upon receipt of a white feather, these men were being told that they weren’t “real men” and that the women around them looked upon this apparent lack of masculinity with disgust. The campaign was meant to make these men question their gender identity and hopefully drive them to enlist in the military so that they could correct this perceived imbalance.</a:t>
            </a:r>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124</a:t>
            </a:fld>
            <a:endParaRPr lang="en-CA"/>
          </a:p>
        </p:txBody>
      </p:sp>
    </p:spTree>
    <p:extLst>
      <p:ext uri="{BB962C8B-B14F-4D97-AF65-F5344CB8AC3E}">
        <p14:creationId xmlns:p14="http://schemas.microsoft.com/office/powerpoint/2010/main" val="23821866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Canadian military nurses were trained nurses before the war. This professionalization ensured the exclusion of semi-trained women who, in the past, had sometimes filled the ranks of nurses in other armies. Canada's nurses were all women between the ages of 21 and 38. The eventual average age was 24, and almost all were single. Many of the nurses had brothers or fathers serving in the Canadian Expeditionary Force. All were volunteers and there was never a shortage of candidates. In January 1915, for instance, there were 2,000 applicants for 75 positions.</a:t>
            </a:r>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127</a:t>
            </a:fld>
            <a:endParaRPr lang="en-CA"/>
          </a:p>
        </p:txBody>
      </p:sp>
    </p:spTree>
    <p:extLst>
      <p:ext uri="{BB962C8B-B14F-4D97-AF65-F5344CB8AC3E}">
        <p14:creationId xmlns:p14="http://schemas.microsoft.com/office/powerpoint/2010/main" val="35786112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CA" b="1" dirty="0" smtClean="0"/>
              <a:t>Francis </a:t>
            </a:r>
            <a:r>
              <a:rPr lang="en-CA" b="1" dirty="0" err="1" smtClean="0"/>
              <a:t>Pegahmagabow</a:t>
            </a:r>
            <a:r>
              <a:rPr lang="en-CA" dirty="0" smtClean="0"/>
              <a:t> </a:t>
            </a:r>
            <a:r>
              <a:rPr lang="en-CA" dirty="0" smtClean="0">
                <a:hlinkClick r:id="rId3" tooltip="Military Medal"/>
              </a:rPr>
              <a:t>MM</a:t>
            </a:r>
            <a:r>
              <a:rPr lang="en-CA" dirty="0" smtClean="0"/>
              <a:t> &amp; </a:t>
            </a:r>
            <a:r>
              <a:rPr lang="en-CA" dirty="0" smtClean="0">
                <a:hlinkClick r:id="rId4" tooltip="Medal bar"/>
              </a:rPr>
              <a:t>Two Bars</a:t>
            </a:r>
            <a:r>
              <a:rPr lang="en-CA" dirty="0" smtClean="0"/>
              <a:t>, (March 9, 1891 – August 5, 1952) was the </a:t>
            </a:r>
            <a:r>
              <a:rPr lang="en-CA" dirty="0" smtClean="0">
                <a:hlinkClick r:id="rId5" tooltip="First Nations"/>
              </a:rPr>
              <a:t>First Nations</a:t>
            </a:r>
            <a:r>
              <a:rPr lang="en-CA" dirty="0" smtClean="0"/>
              <a:t> soldier most highly decorated for bravery in </a:t>
            </a:r>
            <a:r>
              <a:rPr lang="en-CA" dirty="0" smtClean="0">
                <a:hlinkClick r:id="rId6" tooltip="Military history of Canada"/>
              </a:rPr>
              <a:t>Canadian military history</a:t>
            </a:r>
            <a:r>
              <a:rPr lang="en-CA" dirty="0" smtClean="0"/>
              <a:t> and the most effective </a:t>
            </a:r>
            <a:r>
              <a:rPr lang="en-CA" dirty="0" smtClean="0">
                <a:hlinkClick r:id="rId7" tooltip="Sniper"/>
              </a:rPr>
              <a:t>sniper</a:t>
            </a:r>
            <a:r>
              <a:rPr lang="en-CA" dirty="0" smtClean="0"/>
              <a:t> of </a:t>
            </a:r>
            <a:r>
              <a:rPr lang="en-CA" dirty="0" smtClean="0">
                <a:hlinkClick r:id="rId8" tooltip="World War I"/>
              </a:rPr>
              <a:t>World War I</a:t>
            </a:r>
            <a:r>
              <a:rPr lang="en-CA" dirty="0" smtClean="0"/>
              <a:t>. Three times awarded the Military Medal and seriously wounded, he was an expert </a:t>
            </a:r>
            <a:r>
              <a:rPr lang="en-CA" dirty="0" smtClean="0">
                <a:hlinkClick r:id="rId9" tooltip="Marksman"/>
              </a:rPr>
              <a:t>marksman</a:t>
            </a:r>
            <a:r>
              <a:rPr lang="en-CA" dirty="0" smtClean="0"/>
              <a:t> and </a:t>
            </a:r>
            <a:r>
              <a:rPr lang="en-CA" dirty="0" smtClean="0">
                <a:hlinkClick r:id="rId10" tooltip="Reconnaissance"/>
              </a:rPr>
              <a:t>scout</a:t>
            </a:r>
            <a:r>
              <a:rPr lang="en-CA" dirty="0" smtClean="0"/>
              <a:t>, credited with killing 378 Germans and capturing 300 more.</a:t>
            </a:r>
            <a:r>
              <a:rPr lang="en-CA" baseline="30000" dirty="0" smtClean="0">
                <a:hlinkClick r:id="rId11"/>
              </a:rPr>
              <a:t>[2]</a:t>
            </a:r>
            <a:r>
              <a:rPr lang="en-CA" dirty="0" smtClean="0"/>
              <a:t> Later in life, he served as chief and a </a:t>
            </a:r>
            <a:r>
              <a:rPr lang="en-CA" dirty="0" err="1" smtClean="0">
                <a:hlinkClick r:id="rId12" tooltip="Councilor"/>
              </a:rPr>
              <a:t>councilor</a:t>
            </a:r>
            <a:r>
              <a:rPr lang="en-CA" dirty="0" smtClean="0"/>
              <a:t> for the </a:t>
            </a:r>
            <a:r>
              <a:rPr lang="en-CA" dirty="0" err="1" smtClean="0">
                <a:hlinkClick r:id="rId13" tooltip="Wasauksing First Nation"/>
              </a:rPr>
              <a:t>Wasauksing</a:t>
            </a:r>
            <a:r>
              <a:rPr lang="en-CA" dirty="0" smtClean="0">
                <a:hlinkClick r:id="rId13" tooltip="Wasauksing First Nation"/>
              </a:rPr>
              <a:t> First Nation</a:t>
            </a:r>
            <a:r>
              <a:rPr lang="en-CA" dirty="0" smtClean="0"/>
              <a:t>, and as an </a:t>
            </a:r>
            <a:r>
              <a:rPr lang="en-CA" dirty="0" smtClean="0">
                <a:hlinkClick r:id="rId14" tooltip="Activist"/>
              </a:rPr>
              <a:t>activist</a:t>
            </a:r>
            <a:r>
              <a:rPr lang="en-CA" dirty="0" smtClean="0"/>
              <a:t> and leader in several </a:t>
            </a:r>
            <a:r>
              <a:rPr lang="en-CA" dirty="0" smtClean="0">
                <a:hlinkClick r:id="rId5" tooltip="First Nations"/>
              </a:rPr>
              <a:t>First Nations</a:t>
            </a:r>
            <a:r>
              <a:rPr lang="en-CA" dirty="0" smtClean="0"/>
              <a:t> organizations. He corresponded with and met other noted aboriginal figures including </a:t>
            </a:r>
            <a:r>
              <a:rPr lang="en-CA" dirty="0" smtClean="0">
                <a:hlinkClick r:id="rId15" tooltip="Fred Loft"/>
              </a:rPr>
              <a:t>Fred Loft</a:t>
            </a:r>
            <a:r>
              <a:rPr lang="en-CA" dirty="0" smtClean="0"/>
              <a:t>, Jules </a:t>
            </a:r>
            <a:r>
              <a:rPr lang="en-CA" dirty="0" err="1" smtClean="0"/>
              <a:t>Sioui</a:t>
            </a:r>
            <a:r>
              <a:rPr lang="en-CA" dirty="0" smtClean="0"/>
              <a:t>, </a:t>
            </a:r>
            <a:r>
              <a:rPr lang="en-CA" dirty="0" smtClean="0">
                <a:hlinkClick r:id="rId16" tooltip="Andrew Paull"/>
              </a:rPr>
              <a:t>Andrew </a:t>
            </a:r>
            <a:r>
              <a:rPr lang="en-CA" dirty="0" err="1" smtClean="0">
                <a:hlinkClick r:id="rId16" tooltip="Andrew Paull"/>
              </a:rPr>
              <a:t>Paull</a:t>
            </a:r>
            <a:r>
              <a:rPr lang="en-CA" dirty="0" smtClean="0"/>
              <a:t> and </a:t>
            </a:r>
            <a:r>
              <a:rPr lang="en-CA" dirty="0" smtClean="0">
                <a:hlinkClick r:id="rId17" tooltip="John Tootoosis"/>
              </a:rPr>
              <a:t>John </a:t>
            </a:r>
            <a:r>
              <a:rPr lang="en-CA" dirty="0" err="1" smtClean="0">
                <a:hlinkClick r:id="rId17" tooltip="John Tootoosis"/>
              </a:rPr>
              <a:t>Tootoosis</a:t>
            </a:r>
            <a:r>
              <a:rPr lang="en-CA" dirty="0" smtClean="0"/>
              <a:t>.</a:t>
            </a:r>
          </a:p>
          <a:p>
            <a:r>
              <a:rPr lang="en-CA" dirty="0" smtClean="0"/>
              <a:t>Volunteering en masse for active duty, despite being exempt from Canadian conscription laws, it is estimated that 4,000 men gave of themselves to fight in the Great War of 1914. Many natives, living in some of Canada's most remote areas, enlisted with great personal effort. One man by the name of William </a:t>
            </a:r>
            <a:r>
              <a:rPr lang="en-CA" dirty="0" err="1" smtClean="0"/>
              <a:t>Semice</a:t>
            </a:r>
            <a:r>
              <a:rPr lang="en-CA" dirty="0" smtClean="0"/>
              <a:t> walked from Lake St. Joseph to Port Arthur in order to enlist. This was a distance of over 500 miles. John Campbell, another patriotic native, travelled three thousand miles by trail, canoe, and river steamer to enlist in the Canadian Expeditionary Force at Vancouver (The Indian News, 1970, Vol. 13, No. 8, p. 3). Believing in the good of their people and country, approximately thirty-five per cent of all eligible natives enlisted for active service. According to a report issued in 1920 by Canada's Deputy Superintendent General: </a:t>
            </a:r>
          </a:p>
          <a:p>
            <a:r>
              <a:rPr lang="en-CA" dirty="0" smtClean="0"/>
              <a:t>The Indian soldiers gave an excellent account of themselves at the front, and their officers have commended them most highly for their courage, intelligence, efficiency, stamina and discipline. In daring and intrepidity they were second to none and their performance is a ringing rebuttal to the familiar assertion that the red man has deteriorated. The fine record of the Indians in the great war appears in a peculiarly favourable light when it is remembered that their services were absolutely voluntary, as they were specially exempted from the operation of the Military Service Act, and that they were prepared to give their lives for their country without compulsion or even the fear of compulsion. It must also be borne in mind that a large part of the Indian population is located in remote and inaccessible locations, are unacquainted with the English language and were, therefore, not in a position to understand the character of the war, its cause or effect. It is, therefore, a remarkable fact that the percentage of enlistments among the Indians is fully equal to that among other sections of the community and indeed far above the average in a number of instances. As an inevitable result of the large enlistment among them and of their share in the thick of the fighting, the casualties among them were very </a:t>
            </a:r>
            <a:r>
              <a:rPr lang="en-CA" dirty="0" err="1" smtClean="0"/>
              <a:t>heavy,and</a:t>
            </a:r>
            <a:r>
              <a:rPr lang="en-CA" dirty="0" smtClean="0"/>
              <a:t> the Indians in common with their fellow countrymen of the white race must mourn the loss of many of their most promising young men. The Indians are especially susceptible to tuberculosis, and many of their soldiers who escaped the shells and bullets of the enemy succumbed to this dreaded disease upon their return to Canada as a result of the hardships to which they were exposed at the front (Canada, </a:t>
            </a:r>
            <a:r>
              <a:rPr lang="en-CA" dirty="0" err="1" smtClean="0"/>
              <a:t>Sessional</a:t>
            </a:r>
            <a:r>
              <a:rPr lang="en-CA" dirty="0" smtClean="0"/>
              <a:t> Papers, Vol. LVI, No. 27, 1920, pp. </a:t>
            </a:r>
            <a:r>
              <a:rPr lang="en-CA" smtClean="0"/>
              <a:t>13-14).</a:t>
            </a:r>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128</a:t>
            </a:fld>
            <a:endParaRPr lang="en-CA"/>
          </a:p>
        </p:txBody>
      </p:sp>
    </p:spTree>
    <p:extLst>
      <p:ext uri="{BB962C8B-B14F-4D97-AF65-F5344CB8AC3E}">
        <p14:creationId xmlns:p14="http://schemas.microsoft.com/office/powerpoint/2010/main" val="32156674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b="1" dirty="0" smtClean="0"/>
              <a:t>Francis </a:t>
            </a:r>
            <a:r>
              <a:rPr lang="en-CA" b="1" dirty="0" err="1" smtClean="0"/>
              <a:t>Pegahmagabow</a:t>
            </a:r>
            <a:r>
              <a:rPr lang="en-CA" dirty="0" smtClean="0"/>
              <a:t> </a:t>
            </a:r>
            <a:r>
              <a:rPr lang="en-CA" dirty="0" smtClean="0">
                <a:hlinkClick r:id="rId3" tooltip="Military Medal"/>
              </a:rPr>
              <a:t>MM</a:t>
            </a:r>
            <a:r>
              <a:rPr lang="en-CA" dirty="0" smtClean="0"/>
              <a:t> &amp; </a:t>
            </a:r>
            <a:r>
              <a:rPr lang="en-CA" dirty="0" smtClean="0">
                <a:hlinkClick r:id="rId4" tooltip="Medal bar"/>
              </a:rPr>
              <a:t>Two Bars</a:t>
            </a:r>
            <a:r>
              <a:rPr lang="en-CA" dirty="0" smtClean="0"/>
              <a:t>, (March 9, 1891 – August 5, 1952) was the </a:t>
            </a:r>
            <a:r>
              <a:rPr lang="en-CA" dirty="0" smtClean="0">
                <a:hlinkClick r:id="rId5" tooltip="First Nations"/>
              </a:rPr>
              <a:t>First Nations</a:t>
            </a:r>
            <a:r>
              <a:rPr lang="en-CA" dirty="0" smtClean="0"/>
              <a:t> soldier most highly decorated for bravery in </a:t>
            </a:r>
            <a:r>
              <a:rPr lang="en-CA" dirty="0" smtClean="0">
                <a:hlinkClick r:id="rId6" tooltip="Military history of Canada"/>
              </a:rPr>
              <a:t>Canadian military history</a:t>
            </a:r>
            <a:r>
              <a:rPr lang="en-CA" dirty="0" smtClean="0"/>
              <a:t> and the most effective </a:t>
            </a:r>
            <a:r>
              <a:rPr lang="en-CA" dirty="0" smtClean="0">
                <a:hlinkClick r:id="rId7" tooltip="Sniper"/>
              </a:rPr>
              <a:t>sniper</a:t>
            </a:r>
            <a:r>
              <a:rPr lang="en-CA" dirty="0" smtClean="0"/>
              <a:t> of </a:t>
            </a:r>
            <a:r>
              <a:rPr lang="en-CA" dirty="0" smtClean="0">
                <a:hlinkClick r:id="rId8" tooltip="World War I"/>
              </a:rPr>
              <a:t>World War I</a:t>
            </a:r>
            <a:r>
              <a:rPr lang="en-CA" dirty="0" smtClean="0"/>
              <a:t>. Three times awarded the Military Medal and seriously wounded, he was an expert </a:t>
            </a:r>
            <a:r>
              <a:rPr lang="en-CA" dirty="0" smtClean="0">
                <a:hlinkClick r:id="rId9" tooltip="Marksman"/>
              </a:rPr>
              <a:t>marksman</a:t>
            </a:r>
            <a:r>
              <a:rPr lang="en-CA" dirty="0" smtClean="0"/>
              <a:t> and </a:t>
            </a:r>
            <a:r>
              <a:rPr lang="en-CA" dirty="0" smtClean="0">
                <a:hlinkClick r:id="rId10" tooltip="Reconnaissance"/>
              </a:rPr>
              <a:t>scout</a:t>
            </a:r>
            <a:r>
              <a:rPr lang="en-CA" dirty="0" smtClean="0"/>
              <a:t>, credited with killing 378 Germans and capturing 300 more.</a:t>
            </a:r>
            <a:r>
              <a:rPr lang="en-CA" baseline="30000" dirty="0" smtClean="0">
                <a:hlinkClick r:id="rId11"/>
              </a:rPr>
              <a:t>[2]</a:t>
            </a:r>
            <a:r>
              <a:rPr lang="en-CA" dirty="0" smtClean="0"/>
              <a:t> Later in life, he served as chief and a </a:t>
            </a:r>
            <a:r>
              <a:rPr lang="en-CA" dirty="0" err="1" smtClean="0">
                <a:hlinkClick r:id="rId12" tooltip="Councilor"/>
              </a:rPr>
              <a:t>councilor</a:t>
            </a:r>
            <a:r>
              <a:rPr lang="en-CA" dirty="0" smtClean="0"/>
              <a:t> for the </a:t>
            </a:r>
            <a:r>
              <a:rPr lang="en-CA" dirty="0" err="1" smtClean="0">
                <a:hlinkClick r:id="rId13" tooltip="Wasauksing First Nation"/>
              </a:rPr>
              <a:t>Wasauksing</a:t>
            </a:r>
            <a:r>
              <a:rPr lang="en-CA" dirty="0" smtClean="0">
                <a:hlinkClick r:id="rId13" tooltip="Wasauksing First Nation"/>
              </a:rPr>
              <a:t> First Nation</a:t>
            </a:r>
            <a:r>
              <a:rPr lang="en-CA" dirty="0" smtClean="0"/>
              <a:t>, and as an </a:t>
            </a:r>
            <a:r>
              <a:rPr lang="en-CA" dirty="0" smtClean="0">
                <a:hlinkClick r:id="rId14" tooltip="Activist"/>
              </a:rPr>
              <a:t>activist</a:t>
            </a:r>
            <a:r>
              <a:rPr lang="en-CA" dirty="0" smtClean="0"/>
              <a:t> and leader in several </a:t>
            </a:r>
            <a:r>
              <a:rPr lang="en-CA" dirty="0" smtClean="0">
                <a:hlinkClick r:id="rId5" tooltip="First Nations"/>
              </a:rPr>
              <a:t>First Nations</a:t>
            </a:r>
            <a:r>
              <a:rPr lang="en-CA" dirty="0" smtClean="0"/>
              <a:t> organizations. He corresponded with and met other noted aboriginal figures including </a:t>
            </a:r>
            <a:r>
              <a:rPr lang="en-CA" dirty="0" smtClean="0">
                <a:hlinkClick r:id="rId15" tooltip="Fred Loft"/>
              </a:rPr>
              <a:t>Fred Loft</a:t>
            </a:r>
            <a:r>
              <a:rPr lang="en-CA" dirty="0" smtClean="0"/>
              <a:t>, Jules </a:t>
            </a:r>
            <a:r>
              <a:rPr lang="en-CA" dirty="0" err="1" smtClean="0"/>
              <a:t>Sioui</a:t>
            </a:r>
            <a:r>
              <a:rPr lang="en-CA" dirty="0" smtClean="0"/>
              <a:t>, </a:t>
            </a:r>
            <a:r>
              <a:rPr lang="en-CA" dirty="0" smtClean="0">
                <a:hlinkClick r:id="rId16" tooltip="Andrew Paull"/>
              </a:rPr>
              <a:t>Andrew </a:t>
            </a:r>
            <a:r>
              <a:rPr lang="en-CA" dirty="0" err="1" smtClean="0">
                <a:hlinkClick r:id="rId16" tooltip="Andrew Paull"/>
              </a:rPr>
              <a:t>Paull</a:t>
            </a:r>
            <a:r>
              <a:rPr lang="en-CA" dirty="0" smtClean="0"/>
              <a:t> and </a:t>
            </a:r>
            <a:r>
              <a:rPr lang="en-CA" dirty="0" smtClean="0">
                <a:hlinkClick r:id="rId17" tooltip="John Tootoosis"/>
              </a:rPr>
              <a:t>John </a:t>
            </a:r>
            <a:r>
              <a:rPr lang="en-CA" dirty="0" err="1" smtClean="0">
                <a:hlinkClick r:id="rId17" tooltip="John Tootoosis"/>
              </a:rPr>
              <a:t>Tootoosis</a:t>
            </a:r>
            <a:r>
              <a:rPr lang="en-CA" dirty="0" smtClean="0"/>
              <a:t>.</a:t>
            </a:r>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129</a:t>
            </a:fld>
            <a:endParaRPr lang="en-CA"/>
          </a:p>
        </p:txBody>
      </p:sp>
    </p:spTree>
    <p:extLst>
      <p:ext uri="{BB962C8B-B14F-4D97-AF65-F5344CB8AC3E}">
        <p14:creationId xmlns:p14="http://schemas.microsoft.com/office/powerpoint/2010/main" val="3411479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CA" dirty="0" smtClean="0"/>
              <a:t>WORLD WAR I was known as The Great War, a name that referred to its international scale, its massive mobilization of men, munitions and supplies, and its terrible toll on human life. Some say that the young country of Canada came of age in this war. Canadians won glory in the Royal Flying Corps, where Billy Bishop and Raymond </a:t>
            </a:r>
            <a:r>
              <a:rPr lang="en-CA" dirty="0" err="1" smtClean="0"/>
              <a:t>Collishaw</a:t>
            </a:r>
            <a:r>
              <a:rPr lang="en-CA" dirty="0" smtClean="0"/>
              <a:t> survived long enough to become aces of the air, and Roy Brown downed the Red Baron. However, it was also in the gruesome war of the trenches that Canadians demonstrated their endurance and courage. </a:t>
            </a:r>
            <a:br>
              <a:rPr lang="en-CA" dirty="0" smtClean="0"/>
            </a:br>
            <a:r>
              <a:rPr lang="en-CA" dirty="0" smtClean="0"/>
              <a:t/>
            </a:r>
            <a:br>
              <a:rPr lang="en-CA" dirty="0" smtClean="0"/>
            </a:br>
            <a:r>
              <a:rPr lang="en-CA" dirty="0" smtClean="0"/>
              <a:t>Canadians fought and died in battles at Ypres, Mount Sorrel, Beaumont Hamel, </a:t>
            </a:r>
            <a:r>
              <a:rPr lang="en-CA" dirty="0" err="1" smtClean="0"/>
              <a:t>Courcelette</a:t>
            </a:r>
            <a:r>
              <a:rPr lang="en-CA" dirty="0" smtClean="0"/>
              <a:t>, </a:t>
            </a:r>
            <a:r>
              <a:rPr lang="en-CA" dirty="0" err="1" smtClean="0"/>
              <a:t>Vimy</a:t>
            </a:r>
            <a:r>
              <a:rPr lang="en-CA" dirty="0" smtClean="0"/>
              <a:t> Ridge, </a:t>
            </a:r>
            <a:r>
              <a:rPr lang="en-CA" dirty="0" err="1" smtClean="0"/>
              <a:t>Passchendaele</a:t>
            </a:r>
            <a:r>
              <a:rPr lang="en-CA" dirty="0" smtClean="0"/>
              <a:t>, and Amiens. Sixty-nine Canadian soldiers earned the Victoria Cross in World War I, and by some strange coincidence, three of them lived on the same street -- Pine Street in Winnipeg, which was later renamed Valour Road in their honour. </a:t>
            </a:r>
            <a:br>
              <a:rPr lang="en-CA" dirty="0" smtClean="0"/>
            </a:br>
            <a:r>
              <a:rPr lang="en-CA" dirty="0" smtClean="0"/>
              <a:t/>
            </a:r>
            <a:br>
              <a:rPr lang="en-CA" dirty="0" smtClean="0"/>
            </a:br>
            <a:r>
              <a:rPr lang="en-CA" dirty="0" smtClean="0"/>
              <a:t>CORPORAL LEO CLARKE won his V.C. in the trenches during the battle of the Somme. Clarke had found himself alone, under attack by 20 enemy soldiers. Instead of surrendering, Clarke attacked, emptying his revolver twice and then firing a German rifle he picked up from the ground. In the struggle that followed, a German officer </a:t>
            </a:r>
            <a:r>
              <a:rPr lang="en-CA" dirty="0" err="1" smtClean="0"/>
              <a:t>bayonetted</a:t>
            </a:r>
            <a:r>
              <a:rPr lang="en-CA" dirty="0" smtClean="0"/>
              <a:t> him in the knee before Clarke could shoot him. Wounded and bleeding, Clarke kept up the attack, and as enemy soldiers fled Clarke followed, killing four more and taking a prisoner. Though he was ordered to hospital, Clarke returned to battle the next day. Leo Clarke died in action a month later. </a:t>
            </a:r>
            <a:br>
              <a:rPr lang="en-CA" dirty="0" smtClean="0"/>
            </a:br>
            <a:r>
              <a:rPr lang="en-CA" dirty="0" smtClean="0"/>
              <a:t/>
            </a:r>
            <a:br>
              <a:rPr lang="en-CA" dirty="0" smtClean="0"/>
            </a:br>
            <a:r>
              <a:rPr lang="en-CA" dirty="0" smtClean="0"/>
              <a:t>SERGEANT-MAJOR FREDERICK WILLIAM HALL was awarded the V.C. for giving his life to save a comrade at the battle of Ypres. With his company pinned down in the trenches by fierce enemy fire, Hall had gone out twice under cover of night to rescue injured men. On the morning of February 21, 1915, men in the trench heard the groans of an injured soldier on the battlefield. Hall and two others volunteered to go after him, but as they went over the top they drew heavy fire. The two other men were injured, and all were forced back to their trench. After a few minutes, Hall went out alone in broad daylight, with enemy guns waiting for him. He crawled out and across the field under a hail of bullets. Reaching for the fallen soldier, Hall managed to squirm himself under the wounded man and begin moving him on his back toward his lines. However, when Hall raised his head to find his way back to the trench, he caught a bullet in the head and died instantly. </a:t>
            </a:r>
            <a:br>
              <a:rPr lang="en-CA" dirty="0" smtClean="0"/>
            </a:br>
            <a:r>
              <a:rPr lang="en-CA" dirty="0" smtClean="0"/>
              <a:t/>
            </a:r>
            <a:br>
              <a:rPr lang="en-CA" dirty="0" smtClean="0"/>
            </a:br>
            <a:r>
              <a:rPr lang="en-CA" dirty="0" smtClean="0"/>
              <a:t>At the battle of </a:t>
            </a:r>
            <a:r>
              <a:rPr lang="en-CA" dirty="0" err="1" smtClean="0"/>
              <a:t>Passchendaele</a:t>
            </a:r>
            <a:r>
              <a:rPr lang="en-CA" dirty="0" smtClean="0"/>
              <a:t>, LIEUTENANT ROBERT SHANKLAND led his men to a forward position which they held during a fierce counter-attack. Knowing that an accurate description of his company's position was critical to the Allied battle plan, </a:t>
            </a:r>
            <a:r>
              <a:rPr lang="en-CA" dirty="0" err="1" smtClean="0"/>
              <a:t>Shankland</a:t>
            </a:r>
            <a:r>
              <a:rPr lang="en-CA" dirty="0" smtClean="0"/>
              <a:t> made his way alone through the battlefield to Battalion Headquarters, delivered the necessary information, and returned the way he had come. Rejoining his men, </a:t>
            </a:r>
            <a:r>
              <a:rPr lang="en-CA" dirty="0" err="1" smtClean="0"/>
              <a:t>Shankland</a:t>
            </a:r>
            <a:r>
              <a:rPr lang="en-CA" dirty="0" smtClean="0"/>
              <a:t> carried on until the end of the battle. The citation of his Victoria Cross commends his personal courage, gallantry and skill, and emphasizes the example he set for the men under his command. Of the three Victoria Cross recipients from Valour Road, only </a:t>
            </a:r>
            <a:r>
              <a:rPr lang="en-CA" dirty="0" err="1" smtClean="0"/>
              <a:t>Shankland</a:t>
            </a:r>
            <a:r>
              <a:rPr lang="en-CA" dirty="0" smtClean="0"/>
              <a:t> survived the war. </a:t>
            </a:r>
            <a:br>
              <a:rPr lang="en-CA" dirty="0" smtClean="0"/>
            </a:br>
            <a:r>
              <a:rPr lang="en-CA" dirty="0" smtClean="0"/>
              <a:t/>
            </a:r>
            <a:br>
              <a:rPr lang="en-CA" dirty="0" smtClean="0"/>
            </a:br>
            <a:r>
              <a:rPr lang="en-CA" dirty="0" smtClean="0"/>
              <a:t>The individual heroism of men like Clarke, Hall and </a:t>
            </a:r>
            <a:r>
              <a:rPr lang="en-CA" dirty="0" err="1" smtClean="0"/>
              <a:t>Shankland</a:t>
            </a:r>
            <a:r>
              <a:rPr lang="en-CA" dirty="0" smtClean="0"/>
              <a:t> is set against the background of the misery and horror of war. Canadians have rarely glorified their involvement in conflict; it is more characteristic of us to see the action of our soldiers in the Great War as the unavoidable and accepted duty of courageous men in the face of global tragedy. More than 50,000 young Canadians died in World War I. When it was over, the survivors returned home as older, sadder men, whose common hope was that there would never be another war like it again. </a:t>
            </a:r>
            <a:br>
              <a:rPr lang="en-CA" dirty="0" smtClean="0"/>
            </a:br>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146</a:t>
            </a:fld>
            <a:endParaRPr lang="en-CA"/>
          </a:p>
        </p:txBody>
      </p:sp>
    </p:spTree>
    <p:extLst>
      <p:ext uri="{BB962C8B-B14F-4D97-AF65-F5344CB8AC3E}">
        <p14:creationId xmlns:p14="http://schemas.microsoft.com/office/powerpoint/2010/main" val="30872125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CA" dirty="0" smtClean="0"/>
              <a:t>One of the greatest battles in Canadian history was the battle at </a:t>
            </a:r>
            <a:r>
              <a:rPr lang="en-CA" dirty="0" err="1" smtClean="0"/>
              <a:t>Vimy</a:t>
            </a:r>
            <a:r>
              <a:rPr lang="en-CA" dirty="0" smtClean="0"/>
              <a:t> Ridge, which began on 9 April 1917. Canadian bravery and valour led to the tremendous victory for the entire Allied Force and was considered the turning point of WWI.</a:t>
            </a:r>
            <a:br>
              <a:rPr lang="en-CA" dirty="0" smtClean="0"/>
            </a:br>
            <a:r>
              <a:rPr lang="en-CA" dirty="0" smtClean="0"/>
              <a:t/>
            </a:r>
            <a:br>
              <a:rPr lang="en-CA" dirty="0" smtClean="0"/>
            </a:br>
            <a:r>
              <a:rPr lang="en-CA" dirty="0" err="1" smtClean="0"/>
              <a:t>Vimy</a:t>
            </a:r>
            <a:r>
              <a:rPr lang="en-CA" dirty="0" smtClean="0"/>
              <a:t> Ridge was a formidable stronghold to breach. It was here that the Germans' heavily fortified Hindenburg Line met with their main trench lines leading north from Hill 70 near Arras, France. The German fortifications consisted of three layers of trenches, barbed wire and deep tunnels. The natural slope of the hill provided little cover for attacking Allied troops. French attempts to wrest control of the ridge throughout 1915 were rebuffed, resulting in some 150,000 French casualties. When the British army relieved French operations in March 1916, they were driven back before they could plan a major attack. The crucial goal of the battle at </a:t>
            </a:r>
            <a:r>
              <a:rPr lang="en-CA" dirty="0" err="1" smtClean="0"/>
              <a:t>Vimy</a:t>
            </a:r>
            <a:r>
              <a:rPr lang="en-CA" dirty="0" smtClean="0"/>
              <a:t> Ridge was to break through the impenetrable German lines.</a:t>
            </a:r>
            <a:br>
              <a:rPr lang="en-CA" dirty="0" smtClean="0"/>
            </a:br>
            <a:r>
              <a:rPr lang="en-CA" dirty="0" smtClean="0"/>
              <a:t/>
            </a:r>
            <a:br>
              <a:rPr lang="en-CA" dirty="0" smtClean="0"/>
            </a:br>
            <a:r>
              <a:rPr lang="en-CA" dirty="0" smtClean="0"/>
              <a:t>For the first time in World War I, all four Canadian divisions fought on the same battlefield. They were led by Sir Arthur William Currie, who was the first Canadian-appointed commander of the Canadian Corps. Currie determinedly kept the Canadian divisions together rather than having them mixed in with various British units. It was the first time the Canadians fought together, and they achieved a magnificent victory, sweeping the Germans off the ridge.</a:t>
            </a:r>
            <a:br>
              <a:rPr lang="en-CA" dirty="0" smtClean="0"/>
            </a:br>
            <a:r>
              <a:rPr lang="en-CA" dirty="0" smtClean="0"/>
              <a:t/>
            </a:r>
            <a:br>
              <a:rPr lang="en-CA" dirty="0" smtClean="0"/>
            </a:br>
            <a:r>
              <a:rPr lang="en-CA" dirty="0" smtClean="0"/>
              <a:t>Early in the morning of 9 April 1917, 20,000 soldiers attacked in the first wave of fighting. By that afternoon, the two front lines had been taken by the Canadian Corps. By 12 April, the entire ridge was under Allied control. When Hill 145, the highest feature on the ridge, fell, the operation was considered to be a resounding success. The ridge remained in Allied hands for the duration of the war.</a:t>
            </a:r>
            <a:br>
              <a:rPr lang="en-CA" dirty="0" smtClean="0"/>
            </a:br>
            <a:r>
              <a:rPr lang="en-CA" dirty="0" smtClean="0"/>
              <a:t/>
            </a:r>
            <a:br>
              <a:rPr lang="en-CA" dirty="0" smtClean="0"/>
            </a:br>
            <a:r>
              <a:rPr lang="en-CA" dirty="0" smtClean="0"/>
              <a:t>The victory of the battle of </a:t>
            </a:r>
            <a:r>
              <a:rPr lang="en-CA" dirty="0" err="1" smtClean="0"/>
              <a:t>Vimy</a:t>
            </a:r>
            <a:r>
              <a:rPr lang="en-CA" dirty="0" smtClean="0"/>
              <a:t> Ridge did not come without cost: Canadian casualties reached 10,602, of which 3,598 were killed. The opposing German force sustained a further 20,000 casualties. </a:t>
            </a:r>
            <a:r>
              <a:rPr lang="en-CA" smtClean="0"/>
              <a:t>During this single campaign, four Canadians were awarded the Victoria Cross and the entire Canadian contingent was commended for their bravery.</a:t>
            </a:r>
            <a:endParaRPr lang="en-CA"/>
          </a:p>
        </p:txBody>
      </p:sp>
      <p:sp>
        <p:nvSpPr>
          <p:cNvPr id="4" name="Slide Number Placeholder 3"/>
          <p:cNvSpPr>
            <a:spLocks noGrp="1"/>
          </p:cNvSpPr>
          <p:nvPr>
            <p:ph type="sldNum" sz="quarter" idx="10"/>
          </p:nvPr>
        </p:nvSpPr>
        <p:spPr/>
        <p:txBody>
          <a:bodyPr/>
          <a:lstStyle/>
          <a:p>
            <a:fld id="{8F2E0500-F6E9-4801-8EC3-249839D4A271}" type="slidenum">
              <a:rPr lang="en-CA" smtClean="0"/>
              <a:pPr/>
              <a:t>147</a:t>
            </a:fld>
            <a:endParaRPr lang="en-CA"/>
          </a:p>
        </p:txBody>
      </p:sp>
    </p:spTree>
    <p:extLst>
      <p:ext uri="{BB962C8B-B14F-4D97-AF65-F5344CB8AC3E}">
        <p14:creationId xmlns:p14="http://schemas.microsoft.com/office/powerpoint/2010/main" val="3767814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07ACE7D4-C667-4E52-AE2E-42B5F6071E89}" type="slidenum">
              <a:rPr lang="en-US"/>
              <a:pPr/>
              <a:t>22</a:t>
            </a:fld>
            <a:endParaRPr lang="en-US"/>
          </a:p>
        </p:txBody>
      </p:sp>
      <p:sp>
        <p:nvSpPr>
          <p:cNvPr id="58370" name="Rectangle 2"/>
          <p:cNvSpPr>
            <a:spLocks noGrp="1" noRot="1" noChangeAspect="1" noChangeArrowheads="1" noTextEdit="1"/>
          </p:cNvSpPr>
          <p:nvPr>
            <p:ph type="sldImg"/>
          </p:nvPr>
        </p:nvSpPr>
        <p:spPr>
          <a:ln cap="flat"/>
        </p:spPr>
      </p:sp>
      <p:sp>
        <p:nvSpPr>
          <p:cNvPr id="58371"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4225261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a:t>June 28 was also Franz Ferdinand’s wedding anniversary. His beloved wife, Sophie, a former lady-in-waiting, was denied royal status in Austria due to her birth as a poor Czech aristocrat, as were the couple’s children. In Bosnia, however, due to its limbo status as an annexed territory, Sophie could appear beside him at official proceedings. On June 28, 1914, then, Franz Ferdinand and Sophie were touring Sarajevo in an open car, with surprisingly little security, when Serbian nationalist </a:t>
            </a:r>
            <a:r>
              <a:rPr lang="en-CA" dirty="0" err="1"/>
              <a:t>Nedjelko</a:t>
            </a:r>
            <a:r>
              <a:rPr lang="en-CA" dirty="0"/>
              <a:t> </a:t>
            </a:r>
            <a:r>
              <a:rPr lang="en-CA" dirty="0" err="1"/>
              <a:t>Cabrinovic</a:t>
            </a:r>
            <a:r>
              <a:rPr lang="en-CA" dirty="0"/>
              <a:t> threw a bomb at their car; it rolled off the back of the vehicle and wounded an officer and some bystanders. Later that day, on the way to visit the injured officer, the archduke’s procession took a wrong turn at the junction of </a:t>
            </a:r>
            <a:r>
              <a:rPr lang="en-CA" dirty="0" err="1"/>
              <a:t>Appel</a:t>
            </a:r>
            <a:r>
              <a:rPr lang="en-CA" dirty="0"/>
              <a:t> quay and </a:t>
            </a:r>
            <a:r>
              <a:rPr lang="en-CA" dirty="0" err="1"/>
              <a:t>Franzjosefstrasse</a:t>
            </a:r>
            <a:r>
              <a:rPr lang="en-CA" dirty="0"/>
              <a:t>, where one of </a:t>
            </a:r>
            <a:r>
              <a:rPr lang="en-CA" dirty="0" err="1"/>
              <a:t>Cabrinovic’s</a:t>
            </a:r>
            <a:r>
              <a:rPr lang="en-CA" dirty="0"/>
              <a:t> cohorts, 19-year-old </a:t>
            </a:r>
            <a:r>
              <a:rPr lang="en-CA" dirty="0" err="1"/>
              <a:t>Gavrilo</a:t>
            </a:r>
            <a:r>
              <a:rPr lang="en-CA" dirty="0"/>
              <a:t> </a:t>
            </a:r>
            <a:r>
              <a:rPr lang="en-CA" dirty="0" err="1"/>
              <a:t>Princip</a:t>
            </a:r>
            <a:r>
              <a:rPr lang="en-CA" dirty="0"/>
              <a:t>, happened to be loitering.</a:t>
            </a:r>
          </a:p>
          <a:p>
            <a:r>
              <a:rPr lang="en-CA" dirty="0"/>
              <a:t>Seeing his opportunity, </a:t>
            </a:r>
            <a:r>
              <a:rPr lang="en-CA" dirty="0" err="1"/>
              <a:t>Princip</a:t>
            </a:r>
            <a:r>
              <a:rPr lang="en-CA" dirty="0"/>
              <a:t> fired into the car, shooting Franz Ferdinand and Sophie at point-blank range. </a:t>
            </a:r>
            <a:r>
              <a:rPr lang="en-CA" dirty="0" err="1"/>
              <a:t>Princip</a:t>
            </a:r>
            <a:r>
              <a:rPr lang="en-CA" dirty="0"/>
              <a:t> then turned the gun on himself, but was prevented from shooting it by a bystander who threw himself upon the young assassin. A mob of angry onlookers attacked </a:t>
            </a:r>
            <a:r>
              <a:rPr lang="en-CA" dirty="0" err="1"/>
              <a:t>Princip</a:t>
            </a:r>
            <a:r>
              <a:rPr lang="en-CA" dirty="0"/>
              <a:t>, who fought back and was subsequently wrestled away by the police. Meanwhile, Franz Ferdinand and Sophie lay fatally wounded in their limousine as it rushed to seek help; they both died within the hour.</a:t>
            </a:r>
          </a:p>
          <a:p>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23</a:t>
            </a:fld>
            <a:endParaRPr lang="en-CA"/>
          </a:p>
        </p:txBody>
      </p:sp>
    </p:spTree>
    <p:extLst>
      <p:ext uri="{BB962C8B-B14F-4D97-AF65-F5344CB8AC3E}">
        <p14:creationId xmlns:p14="http://schemas.microsoft.com/office/powerpoint/2010/main" val="2051453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9C46FF9-1644-4AAD-A773-7AF44522E120}" type="slidenum">
              <a:rPr lang="en-US"/>
              <a:pPr/>
              <a:t>24</a:t>
            </a:fld>
            <a:endParaRPr lang="en-US"/>
          </a:p>
        </p:txBody>
      </p:sp>
      <p:sp>
        <p:nvSpPr>
          <p:cNvPr id="60418" name="Rectangle 2"/>
          <p:cNvSpPr>
            <a:spLocks noGrp="1" noRot="1" noChangeAspect="1" noChangeArrowheads="1" noTextEdit="1"/>
          </p:cNvSpPr>
          <p:nvPr>
            <p:ph type="sldImg"/>
          </p:nvPr>
        </p:nvSpPr>
        <p:spPr>
          <a:ln cap="flat"/>
        </p:spPr>
      </p:sp>
      <p:sp>
        <p:nvSpPr>
          <p:cNvPr id="60419" name="Rectangle 3"/>
          <p:cNvSpPr>
            <a:spLocks noGrp="1" noChangeArrowheads="1"/>
          </p:cNvSpPr>
          <p:nvPr>
            <p:ph type="body" idx="1"/>
          </p:nvPr>
        </p:nvSpPr>
        <p:spPr>
          <a:ln/>
        </p:spPr>
        <p:txBody>
          <a:bodyPr/>
          <a:lstStyle/>
          <a:p>
            <a:endParaRPr lang="en-GB"/>
          </a:p>
        </p:txBody>
      </p:sp>
    </p:spTree>
    <p:extLst>
      <p:ext uri="{BB962C8B-B14F-4D97-AF65-F5344CB8AC3E}">
        <p14:creationId xmlns:p14="http://schemas.microsoft.com/office/powerpoint/2010/main" val="3386998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CA" b="1" dirty="0" smtClean="0"/>
              <a:t>The Ross Rifle Scandal</a:t>
            </a:r>
            <a:endParaRPr lang="en-CA" dirty="0" smtClean="0"/>
          </a:p>
          <a:p>
            <a:r>
              <a:rPr lang="en-CA" u="sng" dirty="0" smtClean="0"/>
              <a:t>http://www.canadahistory.ca/vimy/Background/weapons/rossrifle.htm</a:t>
            </a:r>
            <a:endParaRPr lang="en-CA" dirty="0" smtClean="0"/>
          </a:p>
          <a:p>
            <a:r>
              <a:rPr lang="en-CA" dirty="0" smtClean="0"/>
              <a:t>During the South African War of 1899-1902, the Canadian government had experienced serious problems in obtaining weapons from Britain, on whom it relied for its supplies. In particular the .303 Lee-Enfield rifle was unavailable, and efforts to persuade Birmingham Small Arms Company to set up a branch factory in Canada to manufacture the rifle were unsuccessful. Sir Wilfred Laurier, then the Prime Minister, was persuaded by his Militia Minister, Sir Frederick Borden, that Canada would have to make its own rifle. A new rifle, developed by Sir Charles Ross, had recently appeared on the market. It was a fine target and sporting weapon. Ross came to Ottawa and met with a committee set up to evaluate his rifle. One of the committee members was Sam Hughes, who immediately liked the weapon. It was put through a series of tests, including comparison tests with the Lee-Enfield. In spite of the fact that the Ross jammed and often misfired, the committee recommended its adoption and manufacture in Canada. What "small problems" there were, Sir Charles Ross assured them, could be eliminated with the appropriate modifications. Sam Hughes steadfastly defended the Ross rifle in the House of Commons and was opposed to replacing it. Events were to show that he was tragically wrong.</a:t>
            </a:r>
            <a:br>
              <a:rPr lang="en-CA" dirty="0" smtClean="0"/>
            </a:br>
            <a:r>
              <a:rPr lang="en-CA" dirty="0" smtClean="0"/>
              <a:t/>
            </a:r>
            <a:br>
              <a:rPr lang="en-CA" dirty="0" smtClean="0"/>
            </a:br>
            <a:r>
              <a:rPr lang="en-CA" dirty="0" smtClean="0"/>
              <a:t>In trench conditions, surrounded by mud and filth, and when it was essential to have a reliable weapon, the Ross was definitely out of place. It had a long barrel and was difficult to use in the trench's confined spaces, and it frequently jammed. It was indeed a fine weapon - on a firing range under controlled conditions. But the First Division's stand at Ypres in the face of a gas attack, Canadian soldiers threw away their Ross rifles in despair and frustration, and picked up Lee-</a:t>
            </a:r>
            <a:r>
              <a:rPr lang="en-CA" dirty="0" err="1" smtClean="0"/>
              <a:t>Enfields</a:t>
            </a:r>
            <a:r>
              <a:rPr lang="en-CA" dirty="0" smtClean="0"/>
              <a:t> from dead British soldiers on the battlefield.</a:t>
            </a:r>
            <a:br>
              <a:rPr lang="en-CA" dirty="0" smtClean="0"/>
            </a:br>
            <a:r>
              <a:rPr lang="en-CA" dirty="0" smtClean="0"/>
              <a:t/>
            </a:r>
            <a:br>
              <a:rPr lang="en-CA" dirty="0" smtClean="0"/>
            </a:br>
            <a:r>
              <a:rPr lang="en-CA" dirty="0" smtClean="0"/>
              <a:t>In spite of this, the Second Division went to France with Ross rifles and again the results were much the same, with solders throwing away jammed weapons. By July 1916 Sir Douglas Haig, the new Commander-in-Chief, had ordered the replacement of all Ross rifles by the Lee-Enfield, then becoming widely available. To the end, Hughes refused to accept that there were problems with the Ross, and it took the intervention of many influential people to persuade him otherwise. In November 1916, Hughes resigned, after the new Prime Minister's (Sir Robert Borden, who incidentally was the cousin of Sir Frederick Borden) decision to appoint a Minister of Overseas Forces. Hughes died in 1921 at the age of 69.</a:t>
            </a:r>
          </a:p>
          <a:p>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47</a:t>
            </a:fld>
            <a:endParaRPr lang="en-CA"/>
          </a:p>
        </p:txBody>
      </p:sp>
    </p:spTree>
    <p:extLst>
      <p:ext uri="{BB962C8B-B14F-4D97-AF65-F5344CB8AC3E}">
        <p14:creationId xmlns:p14="http://schemas.microsoft.com/office/powerpoint/2010/main" val="3379172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CA" b="1" dirty="0" smtClean="0"/>
              <a:t>The </a:t>
            </a:r>
            <a:r>
              <a:rPr lang="en-CA" b="1" dirty="0" err="1" smtClean="0"/>
              <a:t>McAdam</a:t>
            </a:r>
            <a:r>
              <a:rPr lang="en-CA" b="1" dirty="0" smtClean="0"/>
              <a:t> Shield Shovel</a:t>
            </a:r>
            <a:endParaRPr lang="en-CA" dirty="0" smtClean="0"/>
          </a:p>
          <a:p>
            <a:r>
              <a:rPr lang="en-CA" b="1" dirty="0" smtClean="0"/>
              <a:t>Bruce Ricketts</a:t>
            </a:r>
            <a:endParaRPr lang="en-CA" dirty="0" smtClean="0"/>
          </a:p>
          <a:p>
            <a:r>
              <a:rPr lang="en-CA" dirty="0" smtClean="0"/>
              <a:t>My father once told me that the features of a good shovel were stiffness and lifting area.  If the shovel was not stiff enough it would wobble and bend and if the area was too large it would be too hard to lift.  Conversely, if the area was too small, the shovel would require more work.  I wonder what he would have said about the </a:t>
            </a:r>
            <a:r>
              <a:rPr lang="en-CA" dirty="0" err="1" smtClean="0"/>
              <a:t>McAdam</a:t>
            </a:r>
            <a:r>
              <a:rPr lang="en-CA" dirty="0" smtClean="0"/>
              <a:t> Shield </a:t>
            </a:r>
            <a:r>
              <a:rPr lang="en-CA" dirty="0" err="1" smtClean="0"/>
              <a:t>Shovel.The</a:t>
            </a:r>
            <a:r>
              <a:rPr lang="en-CA" dirty="0" smtClean="0"/>
              <a:t> </a:t>
            </a:r>
            <a:r>
              <a:rPr lang="en-CA" dirty="0" err="1" smtClean="0"/>
              <a:t>McAdam</a:t>
            </a:r>
            <a:r>
              <a:rPr lang="en-CA" dirty="0" smtClean="0"/>
              <a:t> Shield Shovel was designed to solve two issues on the battlefields of WWI.  Conceived by </a:t>
            </a:r>
            <a:r>
              <a:rPr lang="en-CA" dirty="0" err="1" smtClean="0"/>
              <a:t>Ena</a:t>
            </a:r>
            <a:r>
              <a:rPr lang="en-CA" dirty="0" smtClean="0"/>
              <a:t> </a:t>
            </a:r>
            <a:r>
              <a:rPr lang="en-CA" dirty="0" err="1" smtClean="0"/>
              <a:t>McAdam</a:t>
            </a:r>
            <a:r>
              <a:rPr lang="en-CA" dirty="0" smtClean="0"/>
              <a:t>, personal secretary to Sam Hughes, the Canadian minister for the Department of Militia and Defence in 1913, the shovel held the combined function to operate as a spade and a shield from which soldiers could securely fire from at enemy positions and advantageously not be targeted in return.  The shovel was broad and flat - with a hole in it!</a:t>
            </a:r>
          </a:p>
          <a:p>
            <a:r>
              <a:rPr lang="en-CA" dirty="0" smtClean="0"/>
              <a:t>But there were two problems with the shovel.  As a shield it had to protect the sniper from return fire, so it was quite thick - and heavy.  Even with all the thickness it was not able to deflect a bullet from almost any German gun.  Secondly, as a shovel it was flat with a hole in it.  That made it difficult to use at the best of time.</a:t>
            </a:r>
          </a:p>
          <a:p>
            <a:r>
              <a:rPr lang="en-CA" dirty="0" smtClean="0"/>
              <a:t>In 1914, Hughes ordered 25,000 of the shovels at a cost of $34,000.  After field testing, most of the theatre commanders refused to issue the shovels to their troops.  The project was cancelled and the shovel sold for scrap for $1,400.  However not all the shovels were scrapped.  Apparently some Canadian snipers employed the units by sticking multiple shovels together to create a thicker shield.  </a:t>
            </a:r>
          </a:p>
          <a:p>
            <a:r>
              <a:rPr lang="en-CA" dirty="0" smtClean="0"/>
              <a:t>It is not known if any of the </a:t>
            </a:r>
            <a:r>
              <a:rPr lang="en-CA" dirty="0" err="1" smtClean="0"/>
              <a:t>McAdam</a:t>
            </a:r>
            <a:r>
              <a:rPr lang="en-CA" dirty="0" smtClean="0"/>
              <a:t> Shield Shovels still exist today.  </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48</a:t>
            </a:fld>
            <a:endParaRPr lang="en-CA"/>
          </a:p>
        </p:txBody>
      </p:sp>
    </p:spTree>
    <p:extLst>
      <p:ext uri="{BB962C8B-B14F-4D97-AF65-F5344CB8AC3E}">
        <p14:creationId xmlns:p14="http://schemas.microsoft.com/office/powerpoint/2010/main" val="2844868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Internment</a:t>
            </a:r>
            <a:r>
              <a:rPr lang="en-CA" baseline="0" dirty="0" smtClean="0"/>
              <a:t> camp otter creek </a:t>
            </a:r>
            <a:r>
              <a:rPr lang="en-CA" baseline="0" dirty="0" err="1" smtClean="0"/>
              <a:t>bc</a:t>
            </a:r>
            <a:endParaRPr lang="en-CA" dirty="0"/>
          </a:p>
        </p:txBody>
      </p:sp>
      <p:sp>
        <p:nvSpPr>
          <p:cNvPr id="4" name="Slide Number Placeholder 3"/>
          <p:cNvSpPr>
            <a:spLocks noGrp="1"/>
          </p:cNvSpPr>
          <p:nvPr>
            <p:ph type="sldNum" sz="quarter" idx="10"/>
          </p:nvPr>
        </p:nvSpPr>
        <p:spPr/>
        <p:txBody>
          <a:bodyPr/>
          <a:lstStyle/>
          <a:p>
            <a:fld id="{8F2E0500-F6E9-4801-8EC3-249839D4A271}" type="slidenum">
              <a:rPr lang="en-CA" smtClean="0"/>
              <a:pPr/>
              <a:t>54</a:t>
            </a:fld>
            <a:endParaRPr lang="en-CA"/>
          </a:p>
        </p:txBody>
      </p:sp>
    </p:spTree>
    <p:extLst>
      <p:ext uri="{BB962C8B-B14F-4D97-AF65-F5344CB8AC3E}">
        <p14:creationId xmlns:p14="http://schemas.microsoft.com/office/powerpoint/2010/main" val="3432883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2DA74314-A57D-4976-9ADC-7704F63A4FDB}" type="datetimeFigureOut">
              <a:rPr lang="en-CA" smtClean="0"/>
              <a:pPr/>
              <a:t>18/04/2017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6EA5C5-13B1-4482-A301-8047D376924C}"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DA74314-A57D-4976-9ADC-7704F63A4FDB}" type="datetimeFigureOut">
              <a:rPr lang="en-CA" smtClean="0"/>
              <a:pPr/>
              <a:t>18/04/2017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6EA5C5-13B1-4482-A301-8047D376924C}"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DA74314-A57D-4976-9ADC-7704F63A4FDB}" type="datetimeFigureOut">
              <a:rPr lang="en-CA" smtClean="0"/>
              <a:pPr/>
              <a:t>18/04/2017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6EA5C5-13B1-4482-A301-8047D376924C}"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48200" y="1981200"/>
            <a:ext cx="3810000" cy="4114800"/>
          </a:xfrm>
        </p:spPr>
        <p:txBody>
          <a:bodyPr/>
          <a:lstStyle/>
          <a:p>
            <a:endParaRPr lang="en-CA"/>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2D2EBF2-B6EE-4E7F-93FB-172266A73AB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2DA74314-A57D-4976-9ADC-7704F63A4FDB}" type="datetimeFigureOut">
              <a:rPr lang="en-CA" smtClean="0"/>
              <a:pPr/>
              <a:t>18/04/2017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6EA5C5-13B1-4482-A301-8047D376924C}"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A74314-A57D-4976-9ADC-7704F63A4FDB}" type="datetimeFigureOut">
              <a:rPr lang="en-CA" smtClean="0"/>
              <a:pPr/>
              <a:t>18/04/2017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16EA5C5-13B1-4482-A301-8047D376924C}"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2DA74314-A57D-4976-9ADC-7704F63A4FDB}" type="datetimeFigureOut">
              <a:rPr lang="en-CA" smtClean="0"/>
              <a:pPr/>
              <a:t>18/04/2017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6EA5C5-13B1-4482-A301-8047D376924C}"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2DA74314-A57D-4976-9ADC-7704F63A4FDB}" type="datetimeFigureOut">
              <a:rPr lang="en-CA" smtClean="0"/>
              <a:pPr/>
              <a:t>18/04/2017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16EA5C5-13B1-4482-A301-8047D376924C}"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2DA74314-A57D-4976-9ADC-7704F63A4FDB}" type="datetimeFigureOut">
              <a:rPr lang="en-CA" smtClean="0"/>
              <a:pPr/>
              <a:t>18/04/2017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16EA5C5-13B1-4482-A301-8047D376924C}"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A74314-A57D-4976-9ADC-7704F63A4FDB}" type="datetimeFigureOut">
              <a:rPr lang="en-CA" smtClean="0"/>
              <a:pPr/>
              <a:t>18/04/2017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16EA5C5-13B1-4482-A301-8047D376924C}"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74314-A57D-4976-9ADC-7704F63A4FDB}" type="datetimeFigureOut">
              <a:rPr lang="en-CA" smtClean="0"/>
              <a:pPr/>
              <a:t>18/04/2017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6EA5C5-13B1-4482-A301-8047D376924C}"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A74314-A57D-4976-9ADC-7704F63A4FDB}" type="datetimeFigureOut">
              <a:rPr lang="en-CA" smtClean="0"/>
              <a:pPr/>
              <a:t>18/04/2017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16EA5C5-13B1-4482-A301-8047D376924C}"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74314-A57D-4976-9ADC-7704F63A4FDB}" type="datetimeFigureOut">
              <a:rPr lang="en-CA" smtClean="0"/>
              <a:pPr/>
              <a:t>18/04/2017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EA5C5-13B1-4482-A301-8047D376924C}" type="slidenum">
              <a:rPr lang="en-CA" smtClean="0"/>
              <a:pPr/>
              <a:t>‹#›</a:t>
            </a:fld>
            <a:endParaRPr lang="en-CA"/>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4.jpeg"/></Relationships>
</file>

<file path=ppt/slides/_rels/slide102.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www.youtube.com/watch?v=nu4VUh3AW3g" TargetMode="External"/><Relationship Id="rId2" Type="http://schemas.openxmlformats.org/officeDocument/2006/relationships/hyperlink" Target="https://www.youtube.com/watch?v=AlRI94wLH0I"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http://www.bbc.com/news/world-us-canada-28061542"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106.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08.gi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12.gi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hyperlink" Target="https://www.historicacanada.ca/content/heritage-minutes/halifax-explosion?media_type=&amp;media_category=35" TargetMode="Externa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hyperlink" Target="https://www.historicacanada.ca/content/heritage-minutes/john-mccrae?media_type=&amp;media_category=35" TargetMode="Externa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hyperlink" Target="https://www.historicacanada.ca/content/heritage-minutes/valour-road?media_type=&amp;media_category=35"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https://www.historicacanada.ca/content/heritage-minutes/vimy-ridge?media_type=&amp;media_category=35"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history.com/this-day-in-history/archduke-franz-ferdinand-assassinate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7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www.nfb.ca/film/front-lines-the-trench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www.youtube.com/watch?v=0-jV0nrezI8"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484784"/>
            <a:ext cx="7772400" cy="1470025"/>
          </a:xfrm>
        </p:spPr>
        <p:txBody>
          <a:bodyPr>
            <a:normAutofit/>
          </a:bodyPr>
          <a:lstStyle/>
          <a:p>
            <a:r>
              <a:rPr lang="en-CA" sz="6000" b="1" dirty="0" smtClean="0">
                <a:latin typeface="Academy Engraved LET" pitchFamily="2" charset="0"/>
              </a:rPr>
              <a:t>Canada &amp; World War I</a:t>
            </a:r>
            <a:endParaRPr lang="en-CA" sz="6000" b="1" dirty="0">
              <a:latin typeface="Academy Engraved LET" pitchFamily="2" charset="0"/>
            </a:endParaRPr>
          </a:p>
        </p:txBody>
      </p:sp>
      <p:pic>
        <p:nvPicPr>
          <p:cNvPr id="4" name="Picture 3" descr="vimy memorial.jpg"/>
          <p:cNvPicPr>
            <a:picLocks noChangeAspect="1"/>
          </p:cNvPicPr>
          <p:nvPr/>
        </p:nvPicPr>
        <p:blipFill>
          <a:blip r:embed="rId2" cstate="print"/>
          <a:stretch>
            <a:fillRect/>
          </a:stretch>
        </p:blipFill>
        <p:spPr>
          <a:xfrm>
            <a:off x="2771800" y="3140968"/>
            <a:ext cx="3627357" cy="273102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pPr algn="l"/>
            <a:r>
              <a:rPr lang="en-CA" u="sng" dirty="0" smtClean="0">
                <a:solidFill>
                  <a:srgbClr val="FFC000"/>
                </a:solidFill>
              </a:rPr>
              <a:t>4. ALLIANCE SYSTEMS</a:t>
            </a:r>
            <a:endParaRPr lang="en-CA" u="sng" dirty="0">
              <a:solidFill>
                <a:srgbClr val="FFC000"/>
              </a:solidFill>
            </a:endParaRPr>
          </a:p>
        </p:txBody>
      </p:sp>
      <p:sp>
        <p:nvSpPr>
          <p:cNvPr id="3" name="Content Placeholder 2"/>
          <p:cNvSpPr>
            <a:spLocks noGrp="1"/>
          </p:cNvSpPr>
          <p:nvPr>
            <p:ph idx="1"/>
          </p:nvPr>
        </p:nvSpPr>
        <p:spPr>
          <a:xfrm>
            <a:off x="251520" y="1052736"/>
            <a:ext cx="8640960" cy="5328592"/>
          </a:xfrm>
        </p:spPr>
        <p:txBody>
          <a:bodyPr>
            <a:normAutofit/>
          </a:bodyPr>
          <a:lstStyle/>
          <a:p>
            <a:r>
              <a:rPr lang="en-US" dirty="0" smtClean="0"/>
              <a:t>to </a:t>
            </a:r>
            <a:r>
              <a:rPr lang="en-US" dirty="0"/>
              <a:t>reduce threat of war </a:t>
            </a:r>
            <a:r>
              <a:rPr lang="en-US" dirty="0" smtClean="0"/>
              <a:t>(had the opposite </a:t>
            </a:r>
            <a:r>
              <a:rPr lang="en-US" dirty="0"/>
              <a:t>effect)</a:t>
            </a:r>
            <a:endParaRPr lang="en-CA" dirty="0"/>
          </a:p>
          <a:p>
            <a:pPr>
              <a:buNone/>
            </a:pPr>
            <a:r>
              <a:rPr lang="en-CA" dirty="0" smtClean="0"/>
              <a:t/>
            </a:r>
            <a:br>
              <a:rPr lang="en-CA" dirty="0" smtClean="0"/>
            </a:br>
            <a:r>
              <a:rPr lang="en-US" b="1" u="sng" dirty="0" smtClean="0"/>
              <a:t>Triple </a:t>
            </a:r>
            <a:r>
              <a:rPr lang="en-US" b="1" u="sng" dirty="0"/>
              <a:t>Alliance </a:t>
            </a:r>
            <a:r>
              <a:rPr lang="en-US" b="1" dirty="0"/>
              <a:t>         </a:t>
            </a:r>
            <a:r>
              <a:rPr lang="en-US" b="1" dirty="0" smtClean="0"/>
              <a:t>		</a:t>
            </a:r>
            <a:r>
              <a:rPr lang="en-US" b="1" u="sng" dirty="0" smtClean="0"/>
              <a:t>Triple Entente</a:t>
            </a:r>
            <a:endParaRPr lang="en-CA" sz="2800" dirty="0"/>
          </a:p>
          <a:p>
            <a:pPr>
              <a:buNone/>
            </a:pPr>
            <a:r>
              <a:rPr lang="en-US" dirty="0" smtClean="0"/>
              <a:t>    Germany</a:t>
            </a:r>
            <a:r>
              <a:rPr lang="en-US" dirty="0"/>
              <a:t>, </a:t>
            </a:r>
            <a:r>
              <a:rPr lang="en-US" dirty="0" smtClean="0"/>
              <a:t>			France</a:t>
            </a:r>
          </a:p>
          <a:p>
            <a:pPr>
              <a:buNone/>
            </a:pPr>
            <a:r>
              <a:rPr lang="en-US" dirty="0" smtClean="0"/>
              <a:t>    Austria-Hungary		 Britain</a:t>
            </a:r>
          </a:p>
          <a:p>
            <a:pPr>
              <a:buNone/>
            </a:pPr>
            <a:r>
              <a:rPr lang="en-US" dirty="0"/>
              <a:t>	</a:t>
            </a:r>
            <a:r>
              <a:rPr lang="en-US" dirty="0" smtClean="0"/>
              <a:t>					 </a:t>
            </a:r>
            <a:r>
              <a:rPr lang="en-US" dirty="0"/>
              <a:t>Russia</a:t>
            </a:r>
            <a:endParaRPr lang="en-CA" sz="2800" dirty="0"/>
          </a:p>
          <a:p>
            <a:pPr>
              <a:buNone/>
            </a:pPr>
            <a:r>
              <a:rPr lang="en-US" dirty="0"/>
              <a:t>	</a:t>
            </a:r>
            <a:r>
              <a:rPr lang="en-US" dirty="0" smtClean="0"/>
              <a:t>Italy </a:t>
            </a:r>
            <a:r>
              <a:rPr lang="en-US" dirty="0"/>
              <a:t>------------------------------------</a:t>
            </a:r>
            <a:r>
              <a:rPr lang="en-US" dirty="0">
                <a:sym typeface="Wingdings"/>
              </a:rPr>
              <a:t></a:t>
            </a:r>
            <a:r>
              <a:rPr lang="en-US" dirty="0"/>
              <a:t>1915</a:t>
            </a:r>
            <a:endParaRPr lang="en-CA" sz="2800" dirty="0"/>
          </a:p>
          <a:p>
            <a:pPr>
              <a:buNone/>
            </a:pPr>
            <a:r>
              <a:rPr lang="en-US" sz="1000" dirty="0"/>
              <a:t> </a:t>
            </a:r>
            <a:endParaRPr lang="en-CA" sz="1000" dirty="0"/>
          </a:p>
          <a:p>
            <a:pPr lvl="1">
              <a:buFont typeface="Arial" pitchFamily="34" charset="0"/>
              <a:buChar char="•"/>
            </a:pPr>
            <a:r>
              <a:rPr lang="en-US" dirty="0"/>
              <a:t>Alliances made countries feel powerful + aggressive</a:t>
            </a:r>
            <a:endParaRPr lang="en-CA" dirty="0"/>
          </a:p>
          <a:p>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thurCurrie.jpg"/>
          <p:cNvPicPr>
            <a:picLocks noGrp="1" noChangeAspect="1"/>
          </p:cNvPicPr>
          <p:nvPr>
            <p:ph idx="1"/>
          </p:nvPr>
        </p:nvPicPr>
        <p:blipFill>
          <a:blip r:embed="rId3" cstate="print"/>
          <a:stretch>
            <a:fillRect/>
          </a:stretch>
        </p:blipFill>
        <p:spPr>
          <a:xfrm>
            <a:off x="2339752" y="476672"/>
            <a:ext cx="4680520" cy="6105026"/>
          </a:xfrm>
          <a:prstGeom prst="rect">
            <a:avLst/>
          </a:prstGeo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616624"/>
          </a:xfrm>
        </p:spPr>
        <p:txBody>
          <a:bodyPr>
            <a:normAutofit/>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None/>
            </a:pPr>
            <a:r>
              <a:rPr lang="en-US" dirty="0" smtClean="0"/>
              <a:t>- </a:t>
            </a:r>
            <a:r>
              <a:rPr lang="en-US" dirty="0"/>
              <a:t>Gained more ground, took more prisoners, captured more artillery than </a:t>
            </a:r>
            <a:r>
              <a:rPr lang="en-US" dirty="0" smtClean="0"/>
              <a:t>any </a:t>
            </a:r>
            <a:r>
              <a:rPr lang="en-US" dirty="0"/>
              <a:t>other previous British offensive the entire war.</a:t>
            </a:r>
            <a:endParaRPr lang="en-CA" dirty="0"/>
          </a:p>
          <a:p>
            <a:pPr>
              <a:buNone/>
            </a:pPr>
            <a:r>
              <a:rPr lang="en-US" dirty="0"/>
              <a:t>- 3500 killed, 7000 wounded, but great success b/c of planning.</a:t>
            </a:r>
            <a:endParaRPr lang="en-CA" dirty="0"/>
          </a:p>
          <a:p>
            <a:pPr>
              <a:buNone/>
            </a:pPr>
            <a:endParaRPr lang="en-CA" dirty="0"/>
          </a:p>
        </p:txBody>
      </p:sp>
      <p:sp>
        <p:nvSpPr>
          <p:cNvPr id="4" name="Title 1"/>
          <p:cNvSpPr txBox="1">
            <a:spLocks/>
          </p:cNvSpPr>
          <p:nvPr/>
        </p:nvSpPr>
        <p:spPr>
          <a:xfrm>
            <a:off x="323528" y="0"/>
            <a:ext cx="8229600" cy="70609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400" b="0" i="1" u="none" strike="noStrike" kern="1200" cap="none" spc="0" normalizeH="0" baseline="0" noProof="0" dirty="0" smtClean="0">
                <a:ln>
                  <a:noFill/>
                </a:ln>
                <a:solidFill>
                  <a:srgbClr val="FFC000"/>
                </a:solidFill>
                <a:effectLst/>
                <a:uLnTx/>
                <a:uFillTx/>
                <a:latin typeface="+mj-lt"/>
                <a:ea typeface="+mj-ea"/>
                <a:cs typeface="+mj-cs"/>
              </a:rPr>
              <a:t>Canadian Battles – </a:t>
            </a:r>
            <a:r>
              <a:rPr lang="en-CA" sz="2400" i="1" dirty="0" err="1" smtClean="0">
                <a:solidFill>
                  <a:srgbClr val="FFC000"/>
                </a:solidFill>
                <a:latin typeface="+mj-lt"/>
                <a:ea typeface="+mj-ea"/>
                <a:cs typeface="+mj-cs"/>
              </a:rPr>
              <a:t>Vimy</a:t>
            </a:r>
            <a:r>
              <a:rPr lang="en-CA" sz="2400" i="1" dirty="0" smtClean="0">
                <a:solidFill>
                  <a:srgbClr val="FFC000"/>
                </a:solidFill>
                <a:latin typeface="+mj-lt"/>
                <a:ea typeface="+mj-ea"/>
                <a:cs typeface="+mj-cs"/>
              </a:rPr>
              <a:t> </a:t>
            </a:r>
            <a:r>
              <a:rPr kumimoji="0" lang="en-CA" sz="2400" b="0" i="1" u="none" strike="noStrike" kern="1200" cap="none" spc="0" normalizeH="0" baseline="0" noProof="0" dirty="0" smtClean="0">
                <a:ln>
                  <a:noFill/>
                </a:ln>
                <a:solidFill>
                  <a:srgbClr val="FFC000"/>
                </a:solidFill>
                <a:effectLst/>
                <a:uLnTx/>
                <a:uFillTx/>
                <a:latin typeface="+mj-lt"/>
                <a:ea typeface="+mj-ea"/>
                <a:cs typeface="+mj-cs"/>
              </a:rPr>
              <a:t>cont.</a:t>
            </a:r>
          </a:p>
        </p:txBody>
      </p:sp>
      <p:pic>
        <p:nvPicPr>
          <p:cNvPr id="5" name="Picture 4" descr="vimy ridge canadians firing on retreating Germans with captured gun.jpg"/>
          <p:cNvPicPr>
            <a:picLocks noChangeAspect="1"/>
          </p:cNvPicPr>
          <p:nvPr/>
        </p:nvPicPr>
        <p:blipFill>
          <a:blip r:embed="rId3" cstate="print"/>
          <a:stretch>
            <a:fillRect/>
          </a:stretch>
        </p:blipFill>
        <p:spPr>
          <a:xfrm>
            <a:off x="4716016" y="692696"/>
            <a:ext cx="3868593" cy="3032977"/>
          </a:xfrm>
          <a:prstGeom prst="rect">
            <a:avLst/>
          </a:prstGeom>
        </p:spPr>
      </p:pic>
      <p:pic>
        <p:nvPicPr>
          <p:cNvPr id="6" name="Picture 5" descr="Vimy Canadian stretcher beares and German prisoners bring in the wounded.jpg"/>
          <p:cNvPicPr>
            <a:picLocks noChangeAspect="1"/>
          </p:cNvPicPr>
          <p:nvPr/>
        </p:nvPicPr>
        <p:blipFill>
          <a:blip r:embed="rId4" cstate="print"/>
          <a:stretch>
            <a:fillRect/>
          </a:stretch>
        </p:blipFill>
        <p:spPr>
          <a:xfrm>
            <a:off x="395536" y="764704"/>
            <a:ext cx="3960440" cy="2922805"/>
          </a:xfrm>
          <a:prstGeom prst="rect">
            <a:avLst/>
          </a:prstGeo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lstStyle/>
          <a:p>
            <a:pPr>
              <a:buNone/>
            </a:pPr>
            <a:r>
              <a:rPr lang="en-US" sz="4400" b="1" dirty="0"/>
              <a:t>** Canadian milestone  </a:t>
            </a:r>
            <a:r>
              <a:rPr lang="en-US" sz="4400" b="1" dirty="0" smtClean="0"/>
              <a:t>**</a:t>
            </a:r>
          </a:p>
          <a:p>
            <a:pPr>
              <a:buNone/>
            </a:pPr>
            <a:r>
              <a:rPr lang="en-US" dirty="0" smtClean="0">
                <a:sym typeface="Wingdings"/>
              </a:rPr>
              <a:t>    </a:t>
            </a:r>
            <a:r>
              <a:rPr lang="en-US" dirty="0" smtClean="0"/>
              <a:t> </a:t>
            </a:r>
            <a:r>
              <a:rPr lang="en-US" dirty="0"/>
              <a:t>gain greater sense of National Identity</a:t>
            </a:r>
            <a:endParaRPr lang="en-CA" dirty="0"/>
          </a:p>
          <a:p>
            <a:pPr>
              <a:buNone/>
            </a:pPr>
            <a:endParaRPr lang="en-CA" dirty="0"/>
          </a:p>
        </p:txBody>
      </p:sp>
      <p:sp>
        <p:nvSpPr>
          <p:cNvPr id="4" name="Title 1"/>
          <p:cNvSpPr txBox="1">
            <a:spLocks/>
          </p:cNvSpPr>
          <p:nvPr/>
        </p:nvSpPr>
        <p:spPr>
          <a:xfrm>
            <a:off x="457200" y="274638"/>
            <a:ext cx="8229600" cy="70609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400" b="0" i="1" u="none" strike="noStrike" kern="1200" cap="none" spc="0" normalizeH="0" baseline="0" noProof="0" dirty="0" smtClean="0">
                <a:ln>
                  <a:noFill/>
                </a:ln>
                <a:solidFill>
                  <a:srgbClr val="FFC000"/>
                </a:solidFill>
                <a:effectLst/>
                <a:uLnTx/>
                <a:uFillTx/>
                <a:latin typeface="+mj-lt"/>
                <a:ea typeface="+mj-ea"/>
                <a:cs typeface="+mj-cs"/>
              </a:rPr>
              <a:t>Canadian Battles – </a:t>
            </a:r>
            <a:r>
              <a:rPr lang="en-CA" sz="2400" i="1" dirty="0" err="1" smtClean="0">
                <a:solidFill>
                  <a:srgbClr val="FFC000"/>
                </a:solidFill>
                <a:latin typeface="+mj-lt"/>
                <a:ea typeface="+mj-ea"/>
                <a:cs typeface="+mj-cs"/>
              </a:rPr>
              <a:t>Vimy</a:t>
            </a:r>
            <a:r>
              <a:rPr lang="en-CA" sz="2400" i="1" dirty="0" smtClean="0">
                <a:solidFill>
                  <a:srgbClr val="FFC000"/>
                </a:solidFill>
                <a:latin typeface="+mj-lt"/>
                <a:ea typeface="+mj-ea"/>
                <a:cs typeface="+mj-cs"/>
              </a:rPr>
              <a:t> </a:t>
            </a:r>
            <a:r>
              <a:rPr kumimoji="0" lang="en-CA" sz="2400" b="0" i="1" u="none" strike="noStrike" kern="1200" cap="none" spc="0" normalizeH="0" baseline="0" noProof="0" dirty="0" smtClean="0">
                <a:ln>
                  <a:noFill/>
                </a:ln>
                <a:solidFill>
                  <a:srgbClr val="FFC000"/>
                </a:solidFill>
                <a:effectLst/>
                <a:uLnTx/>
                <a:uFillTx/>
                <a:latin typeface="+mj-lt"/>
                <a:ea typeface="+mj-ea"/>
                <a:cs typeface="+mj-cs"/>
              </a:rPr>
              <a:t>cont.</a:t>
            </a:r>
          </a:p>
        </p:txBody>
      </p:sp>
      <p:pic>
        <p:nvPicPr>
          <p:cNvPr id="5" name="Picture 4" descr="vimy ridge victory.jpg"/>
          <p:cNvPicPr>
            <a:picLocks noChangeAspect="1"/>
          </p:cNvPicPr>
          <p:nvPr/>
        </p:nvPicPr>
        <p:blipFill>
          <a:blip r:embed="rId2" cstate="print"/>
          <a:stretch>
            <a:fillRect/>
          </a:stretch>
        </p:blipFill>
        <p:spPr>
          <a:xfrm>
            <a:off x="2627785" y="2512520"/>
            <a:ext cx="3096344" cy="3829689"/>
          </a:xfrm>
          <a:prstGeom prst="rect">
            <a:avLst/>
          </a:prstGeo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CA" dirty="0" err="1" smtClean="0"/>
              <a:t>Vimy</a:t>
            </a:r>
            <a:r>
              <a:rPr lang="en-CA" dirty="0" smtClean="0"/>
              <a:t> Documentary</a:t>
            </a:r>
          </a:p>
          <a:p>
            <a:r>
              <a:rPr lang="en-CA" dirty="0">
                <a:hlinkClick r:id="rId2"/>
              </a:rPr>
              <a:t>https://</a:t>
            </a:r>
            <a:r>
              <a:rPr lang="en-CA" dirty="0" smtClean="0">
                <a:hlinkClick r:id="rId2"/>
              </a:rPr>
              <a:t>www.youtube.com/watch?v=AlRI94wLH0I</a:t>
            </a:r>
            <a:endParaRPr lang="en-CA" dirty="0" smtClean="0"/>
          </a:p>
          <a:p>
            <a:endParaRPr lang="en-CA" dirty="0"/>
          </a:p>
          <a:p>
            <a:r>
              <a:rPr lang="en-CA" dirty="0">
                <a:hlinkClick r:id="rId3"/>
              </a:rPr>
              <a:t>https://www.youtube.com/watch?v=nu4VUh3AW3g</a:t>
            </a:r>
            <a:endParaRPr lang="en-CA" dirty="0" smtClean="0"/>
          </a:p>
        </p:txBody>
      </p:sp>
    </p:spTree>
    <p:extLst>
      <p:ext uri="{BB962C8B-B14F-4D97-AF65-F5344CB8AC3E}">
        <p14:creationId xmlns:p14="http://schemas.microsoft.com/office/powerpoint/2010/main" val="29743134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Vimy Ridge memorial.JPG"/>
          <p:cNvPicPr>
            <a:picLocks noGrp="1" noChangeAspect="1"/>
          </p:cNvPicPr>
          <p:nvPr>
            <p:ph idx="1"/>
          </p:nvPr>
        </p:nvPicPr>
        <p:blipFill>
          <a:blip r:embed="rId2" cstate="print"/>
          <a:stretch>
            <a:fillRect/>
          </a:stretch>
        </p:blipFill>
        <p:spPr>
          <a:xfrm>
            <a:off x="998008" y="765175"/>
            <a:ext cx="7147984" cy="5360988"/>
          </a:xfrm>
        </p:spPr>
      </p:pic>
      <p:sp>
        <p:nvSpPr>
          <p:cNvPr id="4" name="Title 1"/>
          <p:cNvSpPr txBox="1">
            <a:spLocks/>
          </p:cNvSpPr>
          <p:nvPr/>
        </p:nvSpPr>
        <p:spPr>
          <a:xfrm>
            <a:off x="467544" y="0"/>
            <a:ext cx="8229600" cy="70609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400" b="0" i="1" u="none" strike="noStrike" kern="1200" cap="none" spc="0" normalizeH="0" baseline="0" noProof="0" dirty="0" smtClean="0">
                <a:ln>
                  <a:noFill/>
                </a:ln>
                <a:solidFill>
                  <a:srgbClr val="FFC000"/>
                </a:solidFill>
                <a:effectLst/>
                <a:uLnTx/>
                <a:uFillTx/>
                <a:latin typeface="+mj-lt"/>
                <a:ea typeface="+mj-ea"/>
                <a:cs typeface="+mj-cs"/>
              </a:rPr>
              <a:t>Canadian Battles – </a:t>
            </a:r>
            <a:r>
              <a:rPr lang="en-CA" sz="2400" i="1" dirty="0" err="1" smtClean="0">
                <a:solidFill>
                  <a:srgbClr val="FFC000"/>
                </a:solidFill>
                <a:latin typeface="+mj-lt"/>
                <a:ea typeface="+mj-ea"/>
                <a:cs typeface="+mj-cs"/>
              </a:rPr>
              <a:t>Vimy</a:t>
            </a:r>
            <a:r>
              <a:rPr lang="en-CA" sz="2400" i="1" dirty="0" smtClean="0">
                <a:solidFill>
                  <a:srgbClr val="FFC000"/>
                </a:solidFill>
                <a:latin typeface="+mj-lt"/>
                <a:ea typeface="+mj-ea"/>
                <a:cs typeface="+mj-cs"/>
              </a:rPr>
              <a:t> </a:t>
            </a:r>
            <a:r>
              <a:rPr kumimoji="0" lang="en-CA" sz="2400" b="0" i="1" u="none" strike="noStrike" kern="1200" cap="none" spc="0" normalizeH="0" baseline="0" noProof="0" dirty="0" smtClean="0">
                <a:ln>
                  <a:noFill/>
                </a:ln>
                <a:solidFill>
                  <a:srgbClr val="FFC000"/>
                </a:solidFill>
                <a:effectLst/>
                <a:uLnTx/>
                <a:uFillTx/>
                <a:latin typeface="+mj-lt"/>
                <a:ea typeface="+mj-ea"/>
                <a:cs typeface="+mj-cs"/>
              </a:rPr>
              <a:t>cont.</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buNone/>
            </a:pPr>
            <a:r>
              <a:rPr lang="en-CA" dirty="0" smtClean="0"/>
              <a:t>    To the valour of their Countrymen in the Great War And in memory of their sixty Thousand dead this monument Is raised by the people of Canada</a:t>
            </a:r>
          </a:p>
          <a:p>
            <a:pPr>
              <a:buNone/>
            </a:pPr>
            <a:r>
              <a:rPr lang="en-CA" dirty="0" smtClean="0"/>
              <a:t>				 - Inscription on monument</a:t>
            </a:r>
          </a:p>
          <a:p>
            <a:pPr>
              <a:buNone/>
            </a:pPr>
            <a:endParaRPr lang="en-CA" dirty="0">
              <a:hlinkClick r:id="rId3"/>
            </a:endParaRPr>
          </a:p>
          <a:p>
            <a:pPr>
              <a:buNone/>
            </a:pPr>
            <a:r>
              <a:rPr lang="en-CA" sz="2000" dirty="0">
                <a:hlinkClick r:id="rId3"/>
              </a:rPr>
              <a:t>						http://www.bbc.com/news/world-us-canada-28061542</a:t>
            </a:r>
            <a:endParaRPr lang="en-CA" sz="2000" dirty="0" smtClean="0"/>
          </a:p>
          <a:p>
            <a:endParaRPr lang="en-CA" dirty="0"/>
          </a:p>
        </p:txBody>
      </p:sp>
      <p:pic>
        <p:nvPicPr>
          <p:cNvPr id="1026" name="Picture 2" descr="http://www.veterans.gc.ca/images/vimy_mem/canbereft.jpg"/>
          <p:cNvPicPr>
            <a:picLocks noChangeAspect="1" noChangeArrowheads="1"/>
          </p:cNvPicPr>
          <p:nvPr/>
        </p:nvPicPr>
        <p:blipFill>
          <a:blip r:embed="rId4" cstate="print"/>
          <a:srcRect/>
          <a:stretch>
            <a:fillRect/>
          </a:stretch>
        </p:blipFill>
        <p:spPr bwMode="auto">
          <a:xfrm>
            <a:off x="755576" y="3429000"/>
            <a:ext cx="3009900" cy="2971801"/>
          </a:xfrm>
          <a:prstGeom prst="rect">
            <a:avLst/>
          </a:prstGeom>
          <a:noFill/>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imy memorial.jpg"/>
          <p:cNvPicPr>
            <a:picLocks noGrp="1" noChangeAspect="1"/>
          </p:cNvPicPr>
          <p:nvPr>
            <p:ph idx="1"/>
          </p:nvPr>
        </p:nvPicPr>
        <p:blipFill>
          <a:blip r:embed="rId2" cstate="print"/>
          <a:stretch>
            <a:fillRect/>
          </a:stretch>
        </p:blipFill>
        <p:spPr>
          <a:xfrm>
            <a:off x="755576" y="332656"/>
            <a:ext cx="7693693" cy="6303267"/>
          </a:xfrm>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imy memorial2.jpg"/>
          <p:cNvPicPr>
            <a:picLocks noGrp="1" noChangeAspect="1"/>
          </p:cNvPicPr>
          <p:nvPr>
            <p:ph idx="1"/>
          </p:nvPr>
        </p:nvPicPr>
        <p:blipFill>
          <a:blip r:embed="rId2" cstate="print"/>
          <a:stretch>
            <a:fillRect/>
          </a:stretch>
        </p:blipFill>
        <p:spPr>
          <a:xfrm>
            <a:off x="611560" y="404664"/>
            <a:ext cx="7745652" cy="6193346"/>
          </a:xfrm>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264696"/>
          </a:xfrm>
        </p:spPr>
        <p:txBody>
          <a:bodyPr/>
          <a:lstStyle/>
          <a:p>
            <a:pPr>
              <a:buNone/>
            </a:pPr>
            <a:r>
              <a:rPr lang="en-US" b="1" u="sng" dirty="0" err="1">
                <a:solidFill>
                  <a:srgbClr val="FFFF00"/>
                </a:solidFill>
              </a:rPr>
              <a:t>Passchendaele</a:t>
            </a:r>
            <a:r>
              <a:rPr lang="en-US" b="1" u="sng" dirty="0" smtClean="0">
                <a:solidFill>
                  <a:srgbClr val="FFFF00"/>
                </a:solidFill>
              </a:rPr>
              <a:t>:</a:t>
            </a:r>
          </a:p>
          <a:p>
            <a:pPr>
              <a:buNone/>
            </a:pPr>
            <a:endParaRPr lang="en-CA" dirty="0">
              <a:solidFill>
                <a:srgbClr val="FFFF00"/>
              </a:solidFill>
            </a:endParaRPr>
          </a:p>
          <a:p>
            <a:pPr>
              <a:buFontTx/>
              <a:buChar char="-"/>
            </a:pPr>
            <a:r>
              <a:rPr lang="en-US" dirty="0" err="1" smtClean="0"/>
              <a:t>Cdn</a:t>
            </a:r>
            <a:r>
              <a:rPr lang="en-US" dirty="0" smtClean="0"/>
              <a:t>  </a:t>
            </a:r>
            <a:r>
              <a:rPr lang="en-US" dirty="0"/>
              <a:t>General Arthur Currie appointed to command troops (1</a:t>
            </a:r>
            <a:r>
              <a:rPr lang="en-US" baseline="30000" dirty="0"/>
              <a:t>st</a:t>
            </a:r>
            <a:r>
              <a:rPr lang="en-US" dirty="0"/>
              <a:t> time</a:t>
            </a:r>
            <a:r>
              <a:rPr lang="en-US" dirty="0" smtClean="0"/>
              <a:t>)</a:t>
            </a:r>
          </a:p>
          <a:p>
            <a:pPr>
              <a:buNone/>
            </a:pPr>
            <a:endParaRPr lang="en-CA" dirty="0"/>
          </a:p>
          <a:p>
            <a:pPr>
              <a:buFontTx/>
              <a:buChar char="-"/>
            </a:pPr>
            <a:r>
              <a:rPr lang="en-US" dirty="0" smtClean="0"/>
              <a:t>no </a:t>
            </a:r>
            <a:r>
              <a:rPr lang="en-US" dirty="0"/>
              <a:t>real strategic value  - Gen. Haig ordered </a:t>
            </a:r>
            <a:r>
              <a:rPr lang="en-US" dirty="0" smtClean="0"/>
              <a:t>Currie to attack</a:t>
            </a:r>
          </a:p>
          <a:p>
            <a:pPr>
              <a:buNone/>
            </a:pPr>
            <a:r>
              <a:rPr lang="en-US" dirty="0" smtClean="0"/>
              <a:t>		 </a:t>
            </a:r>
            <a:r>
              <a:rPr lang="en-US" dirty="0">
                <a:sym typeface="Wingdings"/>
              </a:rPr>
              <a:t></a:t>
            </a:r>
            <a:r>
              <a:rPr lang="en-US" dirty="0"/>
              <a:t> Currie warned casualties would be </a:t>
            </a:r>
            <a:r>
              <a:rPr lang="en-US" dirty="0" smtClean="0"/>
              <a:t>		       high</a:t>
            </a:r>
            <a:r>
              <a:rPr lang="en-US" dirty="0"/>
              <a:t>, Haig wouldn’t </a:t>
            </a:r>
            <a:r>
              <a:rPr lang="en-US" dirty="0" smtClean="0"/>
              <a:t>change the order.</a:t>
            </a:r>
            <a:endParaRPr lang="en-CA"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3200" dirty="0" smtClean="0"/>
              <a:t>Aerial view of </a:t>
            </a:r>
            <a:r>
              <a:rPr lang="en-CA" sz="3200" dirty="0" err="1" smtClean="0"/>
              <a:t>Passchendaele</a:t>
            </a:r>
            <a:r>
              <a:rPr lang="en-CA" sz="3200" dirty="0" smtClean="0"/>
              <a:t> village before and after the battle</a:t>
            </a:r>
            <a:endParaRPr lang="en-CA" sz="3200" dirty="0"/>
          </a:p>
        </p:txBody>
      </p:sp>
      <p:pic>
        <p:nvPicPr>
          <p:cNvPr id="4" name="Content Placeholder 3" descr="Passchendaele_aerial_view.jpg"/>
          <p:cNvPicPr>
            <a:picLocks noGrp="1" noChangeAspect="1"/>
          </p:cNvPicPr>
          <p:nvPr>
            <p:ph idx="1"/>
          </p:nvPr>
        </p:nvPicPr>
        <p:blipFill>
          <a:blip r:embed="rId2" cstate="print"/>
          <a:stretch>
            <a:fillRect/>
          </a:stretch>
        </p:blipFill>
        <p:spPr>
          <a:xfrm>
            <a:off x="3419872" y="908720"/>
            <a:ext cx="4248472" cy="5735436"/>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pPr algn="l"/>
            <a:r>
              <a:rPr lang="en-CA" sz="2400" i="1" dirty="0" smtClean="0">
                <a:solidFill>
                  <a:srgbClr val="FFC000"/>
                </a:solidFill>
              </a:rPr>
              <a:t>Alliance Systems cont.</a:t>
            </a:r>
            <a:endParaRPr lang="en-CA" sz="2400" i="1" dirty="0">
              <a:solidFill>
                <a:srgbClr val="FFC000"/>
              </a:solidFill>
            </a:endParaRPr>
          </a:p>
        </p:txBody>
      </p:sp>
      <p:pic>
        <p:nvPicPr>
          <p:cNvPr id="6" name="Picture 4" descr="H:\WWI_Cartoon.jpg"/>
          <p:cNvPicPr>
            <a:picLocks noGrp="1" noChangeAspect="1" noChangeArrowheads="1"/>
          </p:cNvPicPr>
          <p:nvPr>
            <p:ph idx="1"/>
          </p:nvPr>
        </p:nvPicPr>
        <p:blipFill>
          <a:blip r:embed="rId2" cstate="print"/>
          <a:srcRect/>
          <a:stretch>
            <a:fillRect/>
          </a:stretch>
        </p:blipFill>
        <p:spPr bwMode="auto">
          <a:xfrm>
            <a:off x="539552" y="836712"/>
            <a:ext cx="8068804" cy="5742662"/>
          </a:xfrm>
          <a:prstGeom prst="rect">
            <a:avLst/>
          </a:prstGeo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en-CA" sz="2400" i="1" dirty="0" smtClean="0">
                <a:solidFill>
                  <a:srgbClr val="FFC000"/>
                </a:solidFill>
              </a:rPr>
              <a:t>Canadian Battles </a:t>
            </a:r>
            <a:r>
              <a:rPr lang="en-CA" sz="2400" i="1" dirty="0" err="1" smtClean="0">
                <a:solidFill>
                  <a:srgbClr val="FFC000"/>
                </a:solidFill>
              </a:rPr>
              <a:t>Passchendaele</a:t>
            </a:r>
            <a:r>
              <a:rPr lang="en-CA" sz="2400" i="1" dirty="0" smtClean="0">
                <a:solidFill>
                  <a:srgbClr val="FFC000"/>
                </a:solidFill>
              </a:rPr>
              <a:t> cont.</a:t>
            </a:r>
            <a:endParaRPr lang="en-CA" sz="2400" i="1" dirty="0">
              <a:solidFill>
                <a:srgbClr val="FFC000"/>
              </a:solidFill>
            </a:endParaRPr>
          </a:p>
        </p:txBody>
      </p:sp>
      <p:sp>
        <p:nvSpPr>
          <p:cNvPr id="3" name="Content Placeholder 2"/>
          <p:cNvSpPr>
            <a:spLocks noGrp="1"/>
          </p:cNvSpPr>
          <p:nvPr>
            <p:ph idx="1"/>
          </p:nvPr>
        </p:nvSpPr>
        <p:spPr>
          <a:xfrm>
            <a:off x="457200" y="1124744"/>
            <a:ext cx="8229600" cy="5001419"/>
          </a:xfrm>
        </p:spPr>
        <p:txBody>
          <a:bodyPr/>
          <a:lstStyle/>
          <a:p>
            <a:pPr>
              <a:buNone/>
            </a:pPr>
            <a:r>
              <a:rPr lang="en-US" dirty="0"/>
              <a:t>- huge craters from shelling,  when rained, turned to bogs – soldiers &amp; </a:t>
            </a:r>
            <a:r>
              <a:rPr lang="en-US" dirty="0" smtClean="0"/>
              <a:t>horses </a:t>
            </a:r>
            <a:r>
              <a:rPr lang="en-US" dirty="0"/>
              <a:t>drowned</a:t>
            </a:r>
            <a:endParaRPr lang="en-CA" dirty="0"/>
          </a:p>
          <a:p>
            <a:pPr>
              <a:buNone/>
            </a:pPr>
            <a:endParaRPr lang="en-CA" dirty="0"/>
          </a:p>
        </p:txBody>
      </p:sp>
      <p:pic>
        <p:nvPicPr>
          <p:cNvPr id="4" name="Picture 3" descr="Passchendaele Second_Battle_of_Passchendaele_-_Barbed_wire_and_Mud.jpg"/>
          <p:cNvPicPr>
            <a:picLocks noChangeAspect="1"/>
          </p:cNvPicPr>
          <p:nvPr/>
        </p:nvPicPr>
        <p:blipFill>
          <a:blip r:embed="rId2" cstate="print"/>
          <a:stretch>
            <a:fillRect/>
          </a:stretch>
        </p:blipFill>
        <p:spPr>
          <a:xfrm>
            <a:off x="0" y="2708920"/>
            <a:ext cx="4345169" cy="3456384"/>
          </a:xfrm>
          <a:prstGeom prst="rect">
            <a:avLst/>
          </a:prstGeom>
        </p:spPr>
      </p:pic>
      <p:pic>
        <p:nvPicPr>
          <p:cNvPr id="6" name="Picture 5" descr="duck boards.jpg"/>
          <p:cNvPicPr>
            <a:picLocks noChangeAspect="1"/>
          </p:cNvPicPr>
          <p:nvPr/>
        </p:nvPicPr>
        <p:blipFill>
          <a:blip r:embed="rId3" cstate="print"/>
          <a:stretch>
            <a:fillRect/>
          </a:stretch>
        </p:blipFill>
        <p:spPr>
          <a:xfrm>
            <a:off x="4329215" y="2708920"/>
            <a:ext cx="4814785" cy="3528392"/>
          </a:xfrm>
          <a:prstGeom prst="rect">
            <a:avLst/>
          </a:prstGeom>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472608"/>
          </a:xfrm>
        </p:spPr>
        <p:txBody>
          <a:bodyPr>
            <a:normAutofit/>
          </a:bodyPr>
          <a:lstStyle/>
          <a:p>
            <a:pPr>
              <a:buNone/>
            </a:pPr>
            <a:endParaRPr lang="en-US" dirty="0" smtClean="0"/>
          </a:p>
          <a:p>
            <a:pPr>
              <a:buNone/>
            </a:pPr>
            <a:endParaRPr lang="en-US" dirty="0"/>
          </a:p>
          <a:p>
            <a:pPr>
              <a:buNone/>
            </a:pPr>
            <a:endParaRPr lang="en-US" dirty="0" smtClean="0"/>
          </a:p>
          <a:p>
            <a:pPr>
              <a:buNone/>
            </a:pPr>
            <a:endParaRPr lang="en-US" dirty="0"/>
          </a:p>
          <a:p>
            <a:pPr>
              <a:buNone/>
            </a:pPr>
            <a:endParaRPr lang="en-US" dirty="0" smtClean="0"/>
          </a:p>
          <a:p>
            <a:pPr>
              <a:buFontTx/>
              <a:buChar char="-"/>
            </a:pPr>
            <a:r>
              <a:rPr lang="en-US" dirty="0" smtClean="0"/>
              <a:t>Allies </a:t>
            </a:r>
            <a:r>
              <a:rPr lang="en-US" dirty="0"/>
              <a:t>won the battle, but cost was </a:t>
            </a:r>
            <a:r>
              <a:rPr lang="en-US" dirty="0" smtClean="0"/>
              <a:t>very high.</a:t>
            </a:r>
          </a:p>
          <a:p>
            <a:pPr>
              <a:buNone/>
            </a:pPr>
            <a:endParaRPr lang="en-CA" dirty="0"/>
          </a:p>
          <a:p>
            <a:pPr>
              <a:buNone/>
            </a:pPr>
            <a:r>
              <a:rPr lang="en-US" dirty="0"/>
              <a:t>- 15 000 </a:t>
            </a:r>
            <a:r>
              <a:rPr lang="en-US" dirty="0" smtClean="0"/>
              <a:t>Canadian casualties - nearly </a:t>
            </a:r>
            <a:r>
              <a:rPr lang="en-US" dirty="0"/>
              <a:t>half a million soldiers from both sides.</a:t>
            </a:r>
            <a:endParaRPr lang="en-CA" dirty="0"/>
          </a:p>
          <a:p>
            <a:endParaRPr lang="en-CA" dirty="0"/>
          </a:p>
        </p:txBody>
      </p:sp>
      <p:sp>
        <p:nvSpPr>
          <p:cNvPr id="4" name="Title 1"/>
          <p:cNvSpPr txBox="1">
            <a:spLocks/>
          </p:cNvSpPr>
          <p:nvPr/>
        </p:nvSpPr>
        <p:spPr>
          <a:xfrm>
            <a:off x="467544" y="0"/>
            <a:ext cx="8229600" cy="70609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400" b="0" i="1" u="none" strike="noStrike" kern="1200" cap="none" spc="0" normalizeH="0" baseline="0" noProof="0" dirty="0" smtClean="0">
                <a:ln>
                  <a:noFill/>
                </a:ln>
                <a:solidFill>
                  <a:srgbClr val="FFC000"/>
                </a:solidFill>
                <a:effectLst/>
                <a:uLnTx/>
                <a:uFillTx/>
                <a:latin typeface="+mj-lt"/>
                <a:ea typeface="+mj-ea"/>
                <a:cs typeface="+mj-cs"/>
              </a:rPr>
              <a:t>Canadian Battles </a:t>
            </a:r>
            <a:r>
              <a:rPr kumimoji="0" lang="en-CA" sz="2400" b="0" i="1" u="none" strike="noStrike" kern="1200" cap="none" spc="0" normalizeH="0" baseline="0" noProof="0" dirty="0" err="1" smtClean="0">
                <a:ln>
                  <a:noFill/>
                </a:ln>
                <a:solidFill>
                  <a:srgbClr val="FFC000"/>
                </a:solidFill>
                <a:effectLst/>
                <a:uLnTx/>
                <a:uFillTx/>
                <a:latin typeface="+mj-lt"/>
                <a:ea typeface="+mj-ea"/>
                <a:cs typeface="+mj-cs"/>
              </a:rPr>
              <a:t>Passchendaele</a:t>
            </a:r>
            <a:r>
              <a:rPr kumimoji="0" lang="en-CA" sz="2400" b="0" i="1" u="none" strike="noStrike" kern="1200" cap="none" spc="0" normalizeH="0" baseline="0" noProof="0" dirty="0" smtClean="0">
                <a:ln>
                  <a:noFill/>
                </a:ln>
                <a:solidFill>
                  <a:srgbClr val="FFC000"/>
                </a:solidFill>
                <a:effectLst/>
                <a:uLnTx/>
                <a:uFillTx/>
                <a:latin typeface="+mj-lt"/>
                <a:ea typeface="+mj-ea"/>
                <a:cs typeface="+mj-cs"/>
              </a:rPr>
              <a:t> cont.</a:t>
            </a:r>
          </a:p>
        </p:txBody>
      </p:sp>
      <p:pic>
        <p:nvPicPr>
          <p:cNvPr id="6" name="Picture 5" descr="passchendaele.jpg"/>
          <p:cNvPicPr>
            <a:picLocks noChangeAspect="1"/>
          </p:cNvPicPr>
          <p:nvPr/>
        </p:nvPicPr>
        <p:blipFill>
          <a:blip r:embed="rId3" cstate="print"/>
          <a:stretch>
            <a:fillRect/>
          </a:stretch>
        </p:blipFill>
        <p:spPr>
          <a:xfrm>
            <a:off x="2771800" y="836712"/>
            <a:ext cx="3505140" cy="2835368"/>
          </a:xfrm>
          <a:prstGeom prst="rect">
            <a:avLst/>
          </a:prstGeom>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Canadians fought in France &amp; Belgium</a:t>
            </a:r>
            <a:endParaRPr lang="en-CA" dirty="0"/>
          </a:p>
        </p:txBody>
      </p:sp>
      <p:pic>
        <p:nvPicPr>
          <p:cNvPr id="4" name="Content Placeholder 3" descr="Scan10017.JPG"/>
          <p:cNvPicPr>
            <a:picLocks noGrp="1" noChangeAspect="1"/>
          </p:cNvPicPr>
          <p:nvPr>
            <p:ph idx="1"/>
          </p:nvPr>
        </p:nvPicPr>
        <p:blipFill>
          <a:blip r:embed="rId2" cstate="print"/>
          <a:stretch>
            <a:fillRect/>
          </a:stretch>
        </p:blipFill>
        <p:spPr>
          <a:xfrm>
            <a:off x="1907704" y="1268760"/>
            <a:ext cx="5307546" cy="5184576"/>
          </a:xfr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pPr lvl="0"/>
            <a:r>
              <a:rPr lang="en-US" sz="5400" b="1" u="sng" dirty="0">
                <a:solidFill>
                  <a:srgbClr val="C9B3C4"/>
                </a:solidFill>
                <a:latin typeface="Academy Engraved LET" pitchFamily="2" charset="0"/>
              </a:rPr>
              <a:t>War in the Air</a:t>
            </a:r>
            <a:endParaRPr lang="en-CA" sz="5400" dirty="0">
              <a:solidFill>
                <a:srgbClr val="C9B3C4"/>
              </a:solidFill>
              <a:latin typeface="Academy Engraved LET" pitchFamily="2" charset="0"/>
            </a:endParaRPr>
          </a:p>
        </p:txBody>
      </p:sp>
      <p:sp>
        <p:nvSpPr>
          <p:cNvPr id="3" name="Content Placeholder 2"/>
          <p:cNvSpPr>
            <a:spLocks noGrp="1"/>
          </p:cNvSpPr>
          <p:nvPr>
            <p:ph idx="1"/>
          </p:nvPr>
        </p:nvSpPr>
        <p:spPr>
          <a:xfrm>
            <a:off x="457200" y="1268760"/>
            <a:ext cx="8435280" cy="5256584"/>
          </a:xfrm>
        </p:spPr>
        <p:txBody>
          <a:bodyPr>
            <a:normAutofit fontScale="85000" lnSpcReduction="20000"/>
          </a:bodyPr>
          <a:lstStyle/>
          <a:p>
            <a:pPr lvl="1">
              <a:buNone/>
            </a:pPr>
            <a:r>
              <a:rPr lang="en-US" sz="3500" dirty="0" smtClean="0"/>
              <a:t>- start </a:t>
            </a:r>
            <a:r>
              <a:rPr lang="en-US" sz="3500" dirty="0"/>
              <a:t>of war, Canada </a:t>
            </a:r>
            <a:r>
              <a:rPr lang="en-US" sz="3500" dirty="0" smtClean="0"/>
              <a:t>did not have </a:t>
            </a:r>
            <a:r>
              <a:rPr lang="en-US" sz="3500" dirty="0" err="1" smtClean="0"/>
              <a:t>airforce</a:t>
            </a:r>
            <a:endParaRPr lang="en-CA" sz="3500" dirty="0"/>
          </a:p>
          <a:p>
            <a:pPr>
              <a:buNone/>
            </a:pPr>
            <a:r>
              <a:rPr lang="en-US" sz="3500" dirty="0" smtClean="0">
                <a:sym typeface="Wingdings"/>
              </a:rPr>
              <a:t>			 </a:t>
            </a:r>
            <a:r>
              <a:rPr lang="en-US" sz="3500" dirty="0" smtClean="0"/>
              <a:t>enlist </a:t>
            </a:r>
            <a:r>
              <a:rPr lang="en-US" sz="3500" dirty="0"/>
              <a:t>in RFC “royal flying corps”  </a:t>
            </a:r>
            <a:r>
              <a:rPr lang="en-US" sz="3500" dirty="0" smtClean="0"/>
              <a:t>		    (</a:t>
            </a:r>
            <a:r>
              <a:rPr lang="en-US" sz="3500" dirty="0"/>
              <a:t>av. 3 </a:t>
            </a:r>
            <a:r>
              <a:rPr lang="en-US" sz="3500" dirty="0" smtClean="0"/>
              <a:t>weeks survival </a:t>
            </a:r>
            <a:r>
              <a:rPr lang="en-US" sz="3500" dirty="0"/>
              <a:t>as a pilot)</a:t>
            </a:r>
            <a:endParaRPr lang="en-CA" sz="3500" dirty="0"/>
          </a:p>
          <a:p>
            <a:pPr lvl="1">
              <a:buNone/>
            </a:pPr>
            <a:endParaRPr lang="en-US" sz="3500" dirty="0" smtClean="0"/>
          </a:p>
          <a:p>
            <a:pPr lvl="1">
              <a:buNone/>
            </a:pPr>
            <a:r>
              <a:rPr lang="en-US" sz="3500" dirty="0" smtClean="0"/>
              <a:t>- aircraft used for:</a:t>
            </a:r>
            <a:r>
              <a:rPr lang="en-US" sz="3500" dirty="0"/>
              <a:t>	</a:t>
            </a:r>
            <a:endParaRPr lang="en-CA" sz="3500" dirty="0"/>
          </a:p>
          <a:p>
            <a:pPr>
              <a:buNone/>
            </a:pPr>
            <a:r>
              <a:rPr lang="en-US" sz="3500" dirty="0" smtClean="0"/>
              <a:t>			           1</a:t>
            </a:r>
            <a:r>
              <a:rPr lang="en-US" sz="3500" dirty="0"/>
              <a:t>) reconnaissance</a:t>
            </a:r>
            <a:endParaRPr lang="en-CA" sz="3500" dirty="0"/>
          </a:p>
          <a:p>
            <a:pPr>
              <a:buNone/>
            </a:pPr>
            <a:r>
              <a:rPr lang="en-US" sz="3500" dirty="0" smtClean="0"/>
              <a:t>			           2</a:t>
            </a:r>
            <a:r>
              <a:rPr lang="en-US" sz="3500" dirty="0"/>
              <a:t>) bomber  &amp; fighter aircraft</a:t>
            </a:r>
            <a:endParaRPr lang="en-CA" sz="3500" dirty="0"/>
          </a:p>
          <a:p>
            <a:pPr>
              <a:buNone/>
            </a:pPr>
            <a:r>
              <a:rPr lang="en-US" sz="3500" dirty="0"/>
              <a:t>			</a:t>
            </a:r>
            <a:r>
              <a:rPr lang="en-US" sz="3500" dirty="0" smtClean="0"/>
              <a:t>	             </a:t>
            </a:r>
            <a:r>
              <a:rPr lang="en-US" sz="3500" dirty="0" smtClean="0">
                <a:sym typeface="Wingdings"/>
              </a:rPr>
              <a:t></a:t>
            </a:r>
            <a:r>
              <a:rPr lang="en-US" sz="3500" dirty="0" smtClean="0"/>
              <a:t> </a:t>
            </a:r>
            <a:r>
              <a:rPr lang="en-US" sz="3500" dirty="0"/>
              <a:t>“dog fights”</a:t>
            </a:r>
            <a:endParaRPr lang="en-CA" sz="3500" dirty="0"/>
          </a:p>
          <a:p>
            <a:pPr>
              <a:buNone/>
            </a:pPr>
            <a:r>
              <a:rPr lang="en-US" sz="3500" dirty="0"/>
              <a:t>			</a:t>
            </a:r>
            <a:r>
              <a:rPr lang="en-US" sz="3500" dirty="0" smtClean="0"/>
              <a:t>	             </a:t>
            </a:r>
            <a:r>
              <a:rPr lang="en-US" sz="3500" dirty="0" smtClean="0">
                <a:sym typeface="Wingdings"/>
              </a:rPr>
              <a:t></a:t>
            </a:r>
            <a:r>
              <a:rPr lang="en-US" sz="3500" dirty="0" smtClean="0"/>
              <a:t> </a:t>
            </a:r>
            <a:r>
              <a:rPr lang="en-US" sz="3500" dirty="0"/>
              <a:t>“ace” (shoot down 5) </a:t>
            </a:r>
            <a:endParaRPr lang="en-CA" sz="3500" dirty="0"/>
          </a:p>
          <a:p>
            <a:pPr>
              <a:buNone/>
            </a:pPr>
            <a:r>
              <a:rPr lang="en-US" sz="3500" dirty="0"/>
              <a:t>				</a:t>
            </a:r>
            <a:r>
              <a:rPr lang="en-US" sz="3500" dirty="0" smtClean="0"/>
              <a:t>	         </a:t>
            </a:r>
            <a:r>
              <a:rPr lang="en-US" sz="3500" dirty="0" err="1" smtClean="0"/>
              <a:t>ie</a:t>
            </a:r>
            <a:r>
              <a:rPr lang="en-US" sz="3500" dirty="0"/>
              <a:t>. Billy Bishop</a:t>
            </a:r>
            <a:endParaRPr lang="en-CA" sz="3500" dirty="0"/>
          </a:p>
          <a:p>
            <a:pPr>
              <a:buNone/>
            </a:pPr>
            <a:r>
              <a:rPr lang="en-US" sz="3500" dirty="0"/>
              <a:t>				</a:t>
            </a:r>
            <a:r>
              <a:rPr lang="en-US" sz="3500" dirty="0" smtClean="0"/>
              <a:t>	-Roy </a:t>
            </a:r>
            <a:r>
              <a:rPr lang="en-US" sz="3500" dirty="0"/>
              <a:t>Brown shot “Red Baron”</a:t>
            </a:r>
            <a:endParaRPr lang="en-CA" sz="3500" dirty="0"/>
          </a:p>
          <a:p>
            <a:pPr>
              <a:buNone/>
            </a:pPr>
            <a:endParaRPr lang="en-CA" dirty="0"/>
          </a:p>
        </p:txBody>
      </p:sp>
      <p:pic>
        <p:nvPicPr>
          <p:cNvPr id="4" name="Picture 3" descr="roy brown.jpg"/>
          <p:cNvPicPr>
            <a:picLocks noChangeAspect="1"/>
          </p:cNvPicPr>
          <p:nvPr/>
        </p:nvPicPr>
        <p:blipFill>
          <a:blip r:embed="rId3" cstate="print"/>
          <a:stretch>
            <a:fillRect/>
          </a:stretch>
        </p:blipFill>
        <p:spPr>
          <a:xfrm>
            <a:off x="683568" y="3573015"/>
            <a:ext cx="2326744" cy="2971887"/>
          </a:xfrm>
          <a:prstGeom prst="rect">
            <a:avLst/>
          </a:prstGeom>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lane.jpg"/>
          <p:cNvPicPr>
            <a:picLocks noGrp="1" noChangeAspect="1"/>
          </p:cNvPicPr>
          <p:nvPr>
            <p:ph idx="1"/>
          </p:nvPr>
        </p:nvPicPr>
        <p:blipFill>
          <a:blip r:embed="rId2" cstate="print"/>
          <a:stretch>
            <a:fillRect/>
          </a:stretch>
        </p:blipFill>
        <p:spPr>
          <a:xfrm>
            <a:off x="3707904" y="3933056"/>
            <a:ext cx="5118164" cy="2641104"/>
          </a:xfrm>
        </p:spPr>
      </p:pic>
      <p:pic>
        <p:nvPicPr>
          <p:cNvPr id="5" name="Picture 4" descr="british airplane sopwith camel.jpg"/>
          <p:cNvPicPr>
            <a:picLocks noChangeAspect="1"/>
          </p:cNvPicPr>
          <p:nvPr/>
        </p:nvPicPr>
        <p:blipFill>
          <a:blip r:embed="rId3" cstate="print"/>
          <a:stretch>
            <a:fillRect/>
          </a:stretch>
        </p:blipFill>
        <p:spPr>
          <a:xfrm>
            <a:off x="251520" y="0"/>
            <a:ext cx="5328592" cy="3767692"/>
          </a:xfrm>
          <a:prstGeom prst="rect">
            <a:avLst/>
          </a:prstGeom>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792088"/>
          </a:xfrm>
        </p:spPr>
        <p:txBody>
          <a:bodyPr>
            <a:normAutofit fontScale="90000"/>
          </a:bodyPr>
          <a:lstStyle/>
          <a:p>
            <a:pPr lvl="0"/>
            <a:r>
              <a:rPr lang="en-US" sz="6700" b="1" u="sng" dirty="0">
                <a:solidFill>
                  <a:srgbClr val="B8D6DA"/>
                </a:solidFill>
                <a:latin typeface="Academy Engraved LET" pitchFamily="2" charset="0"/>
              </a:rPr>
              <a:t>War at Sea</a:t>
            </a:r>
            <a:r>
              <a:rPr lang="en-CA" dirty="0"/>
              <a:t/>
            </a:r>
            <a:br>
              <a:rPr lang="en-CA" dirty="0"/>
            </a:br>
            <a:endParaRPr lang="en-CA" dirty="0"/>
          </a:p>
        </p:txBody>
      </p:sp>
      <p:sp>
        <p:nvSpPr>
          <p:cNvPr id="3" name="Content Placeholder 2"/>
          <p:cNvSpPr>
            <a:spLocks noGrp="1"/>
          </p:cNvSpPr>
          <p:nvPr>
            <p:ph idx="1"/>
          </p:nvPr>
        </p:nvSpPr>
        <p:spPr>
          <a:xfrm>
            <a:off x="457200" y="980728"/>
            <a:ext cx="8229600" cy="5544616"/>
          </a:xfrm>
        </p:spPr>
        <p:txBody>
          <a:bodyPr/>
          <a:lstStyle/>
          <a:p>
            <a:pPr lvl="1">
              <a:buFont typeface="Arial" pitchFamily="34" charset="0"/>
              <a:buChar char="•"/>
            </a:pPr>
            <a:r>
              <a:rPr lang="en-US" sz="3200" dirty="0" smtClean="0"/>
              <a:t>Britain’s </a:t>
            </a:r>
            <a:r>
              <a:rPr lang="en-US" sz="3200" dirty="0"/>
              <a:t>navy was superior</a:t>
            </a:r>
            <a:endParaRPr lang="en-CA" sz="3200" dirty="0"/>
          </a:p>
          <a:p>
            <a:pPr lvl="1">
              <a:buFont typeface="Arial" pitchFamily="34" charset="0"/>
              <a:buChar char="•"/>
            </a:pPr>
            <a:r>
              <a:rPr lang="en-US" sz="3200" dirty="0" smtClean="0"/>
              <a:t>Germany </a:t>
            </a:r>
            <a:r>
              <a:rPr lang="en-US" sz="3200" dirty="0"/>
              <a:t>developed U-Boats (submarines) </a:t>
            </a:r>
            <a:r>
              <a:rPr lang="en-US" sz="3200" dirty="0" smtClean="0"/>
              <a:t>     	armed </a:t>
            </a:r>
            <a:r>
              <a:rPr lang="en-US" sz="3200" dirty="0"/>
              <a:t>w/ torpedoes</a:t>
            </a:r>
            <a:endParaRPr lang="en-CA" sz="3200" dirty="0"/>
          </a:p>
          <a:p>
            <a:pPr lvl="1">
              <a:buFont typeface="Arial" pitchFamily="34" charset="0"/>
              <a:buChar char="•"/>
            </a:pPr>
            <a:r>
              <a:rPr lang="en-US" sz="3200" dirty="0" smtClean="0"/>
              <a:t>1915</a:t>
            </a:r>
            <a:r>
              <a:rPr lang="en-US" sz="3200" dirty="0"/>
              <a:t>, U-boat sank British passenger ship, the Lusitania, killing nearly 1200.</a:t>
            </a:r>
            <a:endParaRPr lang="en-CA" sz="3200" dirty="0"/>
          </a:p>
          <a:p>
            <a:pPr>
              <a:buNone/>
            </a:pPr>
            <a:endParaRPr lang="en-CA" dirty="0"/>
          </a:p>
        </p:txBody>
      </p:sp>
      <p:pic>
        <p:nvPicPr>
          <p:cNvPr id="6" name="Picture 5" descr="Lusitania.jpg"/>
          <p:cNvPicPr>
            <a:picLocks noChangeAspect="1"/>
          </p:cNvPicPr>
          <p:nvPr/>
        </p:nvPicPr>
        <p:blipFill>
          <a:blip r:embed="rId3" cstate="print"/>
          <a:stretch>
            <a:fillRect/>
          </a:stretch>
        </p:blipFill>
        <p:spPr>
          <a:xfrm>
            <a:off x="2627784" y="3861048"/>
            <a:ext cx="3600400" cy="2753532"/>
          </a:xfrm>
          <a:prstGeom prst="rect">
            <a:avLst/>
          </a:prstGeom>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usitania-warning305x543.gif"/>
          <p:cNvPicPr>
            <a:picLocks noGrp="1" noChangeAspect="1"/>
          </p:cNvPicPr>
          <p:nvPr>
            <p:ph idx="1"/>
          </p:nvPr>
        </p:nvPicPr>
        <p:blipFill>
          <a:blip r:embed="rId2" cstate="print"/>
          <a:stretch>
            <a:fillRect/>
          </a:stretch>
        </p:blipFill>
        <p:spPr>
          <a:xfrm>
            <a:off x="2843808" y="319910"/>
            <a:ext cx="3672408" cy="6538090"/>
          </a:xfrm>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usitania wreckage.jpg"/>
          <p:cNvPicPr>
            <a:picLocks noGrp="1" noChangeAspect="1"/>
          </p:cNvPicPr>
          <p:nvPr>
            <p:ph idx="1"/>
          </p:nvPr>
        </p:nvPicPr>
        <p:blipFill>
          <a:blip r:embed="rId2" cstate="print"/>
          <a:stretch>
            <a:fillRect/>
          </a:stretch>
        </p:blipFill>
        <p:spPr>
          <a:xfrm>
            <a:off x="539552" y="404664"/>
            <a:ext cx="7949123" cy="5993896"/>
          </a:xfrm>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l"/>
            <a:r>
              <a:rPr lang="en-CA" sz="2200" i="1" dirty="0" smtClean="0">
                <a:solidFill>
                  <a:srgbClr val="B8D6DA"/>
                </a:solidFill>
              </a:rPr>
              <a:t>War at Sea cont. </a:t>
            </a:r>
            <a:endParaRPr lang="en-CA" sz="2200" i="1" dirty="0">
              <a:solidFill>
                <a:srgbClr val="B8D6DA"/>
              </a:solidFill>
            </a:endParaRPr>
          </a:p>
        </p:txBody>
      </p:sp>
      <p:sp>
        <p:nvSpPr>
          <p:cNvPr id="3" name="Content Placeholder 2"/>
          <p:cNvSpPr>
            <a:spLocks noGrp="1"/>
          </p:cNvSpPr>
          <p:nvPr>
            <p:ph idx="1"/>
          </p:nvPr>
        </p:nvSpPr>
        <p:spPr>
          <a:xfrm>
            <a:off x="457200" y="980728"/>
            <a:ext cx="8229600" cy="5472608"/>
          </a:xfrm>
        </p:spPr>
        <p:txBody>
          <a:bodyPr>
            <a:normAutofit lnSpcReduction="10000"/>
          </a:bodyPr>
          <a:lstStyle/>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Allied </a:t>
            </a:r>
            <a:r>
              <a:rPr lang="en-US" dirty="0"/>
              <a:t>warships and merchant ships were in danger until they developed convoy system and underwater listening device to locate &amp; destroy U-boats.</a:t>
            </a:r>
            <a:endParaRPr lang="en-CA" dirty="0"/>
          </a:p>
        </p:txBody>
      </p:sp>
      <p:pic>
        <p:nvPicPr>
          <p:cNvPr id="6" name="Picture 5" descr="Convoy system aerial photograph 1918.jpg"/>
          <p:cNvPicPr>
            <a:picLocks noChangeAspect="1"/>
          </p:cNvPicPr>
          <p:nvPr/>
        </p:nvPicPr>
        <p:blipFill>
          <a:blip r:embed="rId3" cstate="print"/>
          <a:stretch>
            <a:fillRect/>
          </a:stretch>
        </p:blipFill>
        <p:spPr>
          <a:xfrm>
            <a:off x="2915816" y="332656"/>
            <a:ext cx="4716636" cy="3601795"/>
          </a:xfrm>
          <a:prstGeom prst="rect">
            <a:avLst/>
          </a:prstGeom>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en-CA" sz="2400" dirty="0" smtClean="0"/>
              <a:t>Convoy diagram:</a:t>
            </a:r>
            <a:endParaRPr lang="en-CA" sz="2400" dirty="0"/>
          </a:p>
        </p:txBody>
      </p:sp>
      <p:pic>
        <p:nvPicPr>
          <p:cNvPr id="6" name="Content Placeholder 5" descr="ww1convoy diagram.jpg"/>
          <p:cNvPicPr>
            <a:picLocks noGrp="1" noChangeAspect="1"/>
          </p:cNvPicPr>
          <p:nvPr>
            <p:ph idx="1"/>
          </p:nvPr>
        </p:nvPicPr>
        <p:blipFill>
          <a:blip r:embed="rId2" cstate="print"/>
          <a:stretch>
            <a:fillRect/>
          </a:stretch>
        </p:blipFill>
        <p:spPr>
          <a:xfrm>
            <a:off x="12549" y="1124744"/>
            <a:ext cx="9131451" cy="461912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5620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400" b="0" i="1" u="none" strike="noStrike" kern="1200" cap="none" spc="0" normalizeH="0" baseline="0" noProof="0" dirty="0" smtClean="0">
                <a:ln>
                  <a:noFill/>
                </a:ln>
                <a:solidFill>
                  <a:srgbClr val="FFC000"/>
                </a:solidFill>
                <a:effectLst/>
                <a:uLnTx/>
                <a:uFillTx/>
                <a:latin typeface="+mj-lt"/>
                <a:ea typeface="+mj-ea"/>
                <a:cs typeface="+mj-cs"/>
              </a:rPr>
              <a:t>Alliance Systems cont.</a:t>
            </a:r>
          </a:p>
        </p:txBody>
      </p:sp>
      <p:pic>
        <p:nvPicPr>
          <p:cNvPr id="7" name="Content Placeholder 6" descr="GreatPowersAlliances1914.jpg"/>
          <p:cNvPicPr>
            <a:picLocks noGrp="1" noChangeAspect="1"/>
          </p:cNvPicPr>
          <p:nvPr>
            <p:ph idx="1"/>
          </p:nvPr>
        </p:nvPicPr>
        <p:blipFill>
          <a:blip r:embed="rId3" cstate="print"/>
          <a:stretch>
            <a:fillRect/>
          </a:stretch>
        </p:blipFill>
        <p:spPr>
          <a:xfrm>
            <a:off x="323528" y="980728"/>
            <a:ext cx="8363714" cy="5544616"/>
          </a:xfrm>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normAutofit/>
          </a:bodyPr>
          <a:lstStyle/>
          <a:p>
            <a:pPr algn="l"/>
            <a:r>
              <a:rPr lang="en-CA" sz="2800" dirty="0" smtClean="0"/>
              <a:t>Convoy system map</a:t>
            </a:r>
            <a:endParaRPr lang="en-CA" sz="2800" dirty="0"/>
          </a:p>
        </p:txBody>
      </p:sp>
      <p:pic>
        <p:nvPicPr>
          <p:cNvPr id="4" name="Content Placeholder 3" descr="convoy system map.gif"/>
          <p:cNvPicPr>
            <a:picLocks noGrp="1" noChangeAspect="1"/>
          </p:cNvPicPr>
          <p:nvPr>
            <p:ph idx="1"/>
          </p:nvPr>
        </p:nvPicPr>
        <p:blipFill>
          <a:blip r:embed="rId2" cstate="print"/>
          <a:stretch>
            <a:fillRect/>
          </a:stretch>
        </p:blipFill>
        <p:spPr>
          <a:xfrm>
            <a:off x="141742" y="1052736"/>
            <a:ext cx="8822746" cy="5596930"/>
          </a:xfrm>
          <a:prstGeom prst="rect">
            <a:avLst/>
          </a:prstGeom>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5600" b="1" u="sng" dirty="0">
                <a:solidFill>
                  <a:srgbClr val="CCFF66"/>
                </a:solidFill>
                <a:effectLst>
                  <a:outerShdw blurRad="38100" dist="38100" dir="2700000" algn="tl">
                    <a:srgbClr val="000000">
                      <a:alpha val="43137"/>
                    </a:srgbClr>
                  </a:outerShdw>
                </a:effectLst>
                <a:latin typeface="Academy Engraved LET" pitchFamily="2" charset="0"/>
              </a:rPr>
              <a:t>Conscription Crisis</a:t>
            </a:r>
            <a:r>
              <a:rPr lang="en-CA" dirty="0"/>
              <a:t/>
            </a:r>
            <a:br>
              <a:rPr lang="en-CA" dirty="0"/>
            </a:br>
            <a:endParaRPr lang="en-CA" dirty="0"/>
          </a:p>
        </p:txBody>
      </p:sp>
      <p:sp>
        <p:nvSpPr>
          <p:cNvPr id="3" name="Content Placeholder 2"/>
          <p:cNvSpPr>
            <a:spLocks noGrp="1"/>
          </p:cNvSpPr>
          <p:nvPr>
            <p:ph idx="1"/>
          </p:nvPr>
        </p:nvSpPr>
        <p:spPr>
          <a:xfrm>
            <a:off x="457200" y="1052736"/>
            <a:ext cx="8229600" cy="5805264"/>
          </a:xfrm>
        </p:spPr>
        <p:txBody>
          <a:bodyPr>
            <a:normAutofit fontScale="77500" lnSpcReduction="20000"/>
          </a:bodyPr>
          <a:lstStyle/>
          <a:p>
            <a:pPr>
              <a:buFontTx/>
              <a:buChar char="-"/>
            </a:pPr>
            <a:r>
              <a:rPr lang="en-US" dirty="0" smtClean="0"/>
              <a:t>1917 </a:t>
            </a:r>
            <a:r>
              <a:rPr lang="en-US" dirty="0"/>
              <a:t>/ compulsory military </a:t>
            </a:r>
            <a:r>
              <a:rPr lang="en-US" dirty="0" smtClean="0"/>
              <a:t>service “Military Service Act” </a:t>
            </a:r>
          </a:p>
          <a:p>
            <a:pPr>
              <a:buFontTx/>
              <a:buChar char="-"/>
            </a:pPr>
            <a:endParaRPr lang="en-CA" dirty="0" smtClean="0"/>
          </a:p>
          <a:p>
            <a:pPr>
              <a:buFontTx/>
              <a:buChar char="-"/>
            </a:pPr>
            <a:r>
              <a:rPr lang="en-US" sz="3200" dirty="0" smtClean="0"/>
              <a:t>conflict </a:t>
            </a:r>
            <a:r>
              <a:rPr lang="en-US" sz="3200" dirty="0"/>
              <a:t>b/w  </a:t>
            </a:r>
            <a:r>
              <a:rPr lang="en-US" sz="3200" dirty="0" smtClean="0"/>
              <a:t>	</a:t>
            </a:r>
            <a:r>
              <a:rPr lang="en-US" sz="3200" dirty="0" smtClean="0">
                <a:sym typeface="Wingdings"/>
              </a:rPr>
              <a:t></a:t>
            </a:r>
            <a:r>
              <a:rPr lang="en-US" sz="3200" dirty="0"/>
              <a:t>Conservatives / Liberals</a:t>
            </a:r>
            <a:endParaRPr lang="en-CA" sz="3200" dirty="0"/>
          </a:p>
          <a:p>
            <a:pPr>
              <a:buNone/>
            </a:pPr>
            <a:r>
              <a:rPr lang="en-US" dirty="0"/>
              <a:t>             </a:t>
            </a:r>
            <a:r>
              <a:rPr lang="en-US" dirty="0" smtClean="0"/>
              <a:t>		</a:t>
            </a:r>
            <a:r>
              <a:rPr lang="en-US" dirty="0" smtClean="0">
                <a:sym typeface="Wingdings"/>
              </a:rPr>
              <a:t></a:t>
            </a:r>
            <a:r>
              <a:rPr lang="en-US" dirty="0" smtClean="0"/>
              <a:t>Urban / rural</a:t>
            </a:r>
          </a:p>
          <a:p>
            <a:pPr>
              <a:buNone/>
            </a:pPr>
            <a:r>
              <a:rPr lang="en-US" dirty="0" smtClean="0">
                <a:sym typeface="Wingdings"/>
              </a:rPr>
              <a:t>				</a:t>
            </a:r>
            <a:r>
              <a:rPr lang="en-US" dirty="0"/>
              <a:t>French / English</a:t>
            </a:r>
            <a:endParaRPr lang="en-CA" dirty="0"/>
          </a:p>
          <a:p>
            <a:pPr>
              <a:buNone/>
            </a:pPr>
            <a:r>
              <a:rPr lang="en-US" dirty="0"/>
              <a:t>	     </a:t>
            </a:r>
            <a:r>
              <a:rPr lang="en-US" dirty="0" smtClean="0"/>
              <a:t>			</a:t>
            </a:r>
            <a:endParaRPr lang="en-CA" dirty="0" smtClean="0"/>
          </a:p>
          <a:p>
            <a:pPr>
              <a:buNone/>
            </a:pPr>
            <a:r>
              <a:rPr lang="en-US" b="1" u="sng" dirty="0"/>
              <a:t> </a:t>
            </a:r>
            <a:r>
              <a:rPr lang="en-US" sz="2800" b="1" u="sng" dirty="0"/>
              <a:t>English</a:t>
            </a:r>
            <a:r>
              <a:rPr lang="en-US" sz="2800" b="1" dirty="0"/>
              <a:t>	</a:t>
            </a:r>
            <a:r>
              <a:rPr lang="en-US" sz="2800" dirty="0"/>
              <a:t>		</a:t>
            </a:r>
            <a:r>
              <a:rPr lang="en-US" sz="2800" b="1" dirty="0"/>
              <a:t>              </a:t>
            </a:r>
            <a:r>
              <a:rPr lang="en-US" sz="2800" b="1" u="sng" dirty="0"/>
              <a:t>French</a:t>
            </a:r>
            <a:endParaRPr lang="en-CA" sz="2800" dirty="0"/>
          </a:p>
          <a:p>
            <a:pPr>
              <a:buNone/>
            </a:pPr>
            <a:r>
              <a:rPr lang="en-US" sz="2800" dirty="0"/>
              <a:t>1. Glory 		</a:t>
            </a:r>
            <a:r>
              <a:rPr lang="en-US" sz="2800" dirty="0" smtClean="0"/>
              <a:t>	1</a:t>
            </a:r>
            <a:r>
              <a:rPr lang="en-US" sz="2800" dirty="0"/>
              <a:t>. no feelings of protection </a:t>
            </a:r>
            <a:r>
              <a:rPr lang="en-US" sz="2800" dirty="0" smtClean="0"/>
              <a:t>				     	     toward France </a:t>
            </a:r>
            <a:r>
              <a:rPr lang="en-US" sz="2800" dirty="0"/>
              <a:t>or Britain</a:t>
            </a:r>
            <a:endParaRPr lang="en-CA" sz="2800" dirty="0"/>
          </a:p>
          <a:p>
            <a:pPr>
              <a:buNone/>
            </a:pPr>
            <a:r>
              <a:rPr lang="en-US" sz="2800" dirty="0"/>
              <a:t>2. protect Britain	</a:t>
            </a:r>
            <a:r>
              <a:rPr lang="en-US" sz="2800" dirty="0" smtClean="0"/>
              <a:t>	2</a:t>
            </a:r>
            <a:r>
              <a:rPr lang="en-US" sz="2800" dirty="0"/>
              <a:t>. French-</a:t>
            </a:r>
            <a:r>
              <a:rPr lang="en-US" sz="2800" dirty="0" err="1"/>
              <a:t>Cdns</a:t>
            </a:r>
            <a:r>
              <a:rPr lang="en-US" sz="2800" dirty="0"/>
              <a:t> were led by </a:t>
            </a:r>
            <a:r>
              <a:rPr lang="en-US" sz="2800" dirty="0" smtClean="0"/>
              <a:t>				   	    English </a:t>
            </a:r>
            <a:r>
              <a:rPr lang="en-US" sz="2800" dirty="0"/>
              <a:t>Officers</a:t>
            </a:r>
            <a:endParaRPr lang="en-CA" sz="2800" dirty="0"/>
          </a:p>
          <a:p>
            <a:pPr>
              <a:buNone/>
            </a:pPr>
            <a:r>
              <a:rPr lang="en-US" sz="2800" dirty="0"/>
              <a:t>3. Patriotism		</a:t>
            </a:r>
            <a:r>
              <a:rPr lang="en-US" sz="2800" dirty="0" smtClean="0"/>
              <a:t>	3</a:t>
            </a:r>
            <a:r>
              <a:rPr lang="en-US" sz="2800" dirty="0"/>
              <a:t>. Slaughter of WWI</a:t>
            </a:r>
            <a:endParaRPr lang="en-CA" sz="2800" dirty="0"/>
          </a:p>
          <a:p>
            <a:pPr>
              <a:buNone/>
            </a:pPr>
            <a:r>
              <a:rPr lang="en-US" sz="2800" dirty="0"/>
              <a:t>4. Heroes	</a:t>
            </a:r>
            <a:r>
              <a:rPr lang="en-US" sz="2800" dirty="0" smtClean="0"/>
              <a:t>		4</a:t>
            </a:r>
            <a:r>
              <a:rPr lang="en-US" sz="2800" dirty="0"/>
              <a:t>. French-</a:t>
            </a:r>
            <a:r>
              <a:rPr lang="en-US" sz="2800" dirty="0" err="1"/>
              <a:t>Cdn</a:t>
            </a:r>
            <a:r>
              <a:rPr lang="en-US" sz="2800" dirty="0"/>
              <a:t> guys were farmers, </a:t>
            </a:r>
            <a:r>
              <a:rPr lang="en-US" sz="2800" dirty="0" smtClean="0"/>
              <a:t>				needed </a:t>
            </a:r>
            <a:r>
              <a:rPr lang="en-US" sz="2800" dirty="0"/>
              <a:t>on </a:t>
            </a:r>
            <a:r>
              <a:rPr lang="en-US" sz="2800" dirty="0" smtClean="0"/>
              <a:t>parents’  farms</a:t>
            </a:r>
            <a:endParaRPr lang="en-CA" sz="2800" dirty="0"/>
          </a:p>
          <a:p>
            <a:pPr>
              <a:buNone/>
            </a:pPr>
            <a:r>
              <a:rPr lang="en-US" sz="2800" dirty="0"/>
              <a:t>5. short war			</a:t>
            </a:r>
            <a:endParaRPr lang="en-C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2400" i="1" dirty="0" smtClean="0">
                <a:solidFill>
                  <a:srgbClr val="CCFF66"/>
                </a:solidFill>
              </a:rPr>
              <a:t>Conscription cont.</a:t>
            </a:r>
            <a:endParaRPr lang="en-CA" sz="2400" i="1" dirty="0">
              <a:solidFill>
                <a:srgbClr val="CCFF66"/>
              </a:solidFill>
            </a:endParaRPr>
          </a:p>
        </p:txBody>
      </p:sp>
      <p:sp>
        <p:nvSpPr>
          <p:cNvPr id="3" name="Content Placeholder 2"/>
          <p:cNvSpPr>
            <a:spLocks noGrp="1"/>
          </p:cNvSpPr>
          <p:nvPr>
            <p:ph idx="1"/>
          </p:nvPr>
        </p:nvSpPr>
        <p:spPr>
          <a:xfrm>
            <a:off x="457200" y="1268760"/>
            <a:ext cx="8229600" cy="5589240"/>
          </a:xfrm>
        </p:spPr>
        <p:txBody>
          <a:bodyPr/>
          <a:lstStyle/>
          <a:p>
            <a:r>
              <a:rPr lang="en-US" dirty="0"/>
              <a:t>at first many volunteers (1914</a:t>
            </a:r>
            <a:r>
              <a:rPr lang="en-US" dirty="0" smtClean="0"/>
              <a:t>)</a:t>
            </a:r>
          </a:p>
          <a:p>
            <a:pPr>
              <a:buNone/>
            </a:pPr>
            <a:endParaRPr lang="en-CA" sz="1000" dirty="0" smtClean="0"/>
          </a:p>
          <a:p>
            <a:r>
              <a:rPr lang="en-US" dirty="0"/>
              <a:t>increased casualties = hard to </a:t>
            </a:r>
            <a:r>
              <a:rPr lang="en-US" dirty="0" smtClean="0"/>
              <a:t>recruit</a:t>
            </a:r>
          </a:p>
          <a:p>
            <a:pPr>
              <a:buNone/>
            </a:pPr>
            <a:endParaRPr lang="en-CA" sz="1000" dirty="0" smtClean="0"/>
          </a:p>
          <a:p>
            <a:r>
              <a:rPr lang="en-US" dirty="0"/>
              <a:t>criticism that French Canadians not volunteer </a:t>
            </a:r>
            <a:r>
              <a:rPr lang="en-US" dirty="0" smtClean="0"/>
              <a:t>enough</a:t>
            </a:r>
          </a:p>
          <a:p>
            <a:pPr>
              <a:buNone/>
            </a:pPr>
            <a:endParaRPr lang="en-CA" sz="1000" dirty="0" smtClean="0"/>
          </a:p>
          <a:p>
            <a:r>
              <a:rPr lang="en-US" dirty="0"/>
              <a:t>Riots against </a:t>
            </a:r>
            <a:r>
              <a:rPr lang="en-US" dirty="0" smtClean="0"/>
              <a:t>conscription</a:t>
            </a:r>
          </a:p>
          <a:p>
            <a:r>
              <a:rPr lang="en-US" dirty="0" smtClean="0"/>
              <a:t>need </a:t>
            </a:r>
            <a:r>
              <a:rPr lang="en-US" dirty="0"/>
              <a:t>votes to be elected, </a:t>
            </a:r>
            <a:r>
              <a:rPr lang="en-US" dirty="0" smtClean="0"/>
              <a:t>and Borden wants to pass </a:t>
            </a:r>
            <a:r>
              <a:rPr lang="en-US" dirty="0"/>
              <a:t>conscription </a:t>
            </a:r>
            <a:r>
              <a:rPr lang="en-US" dirty="0" smtClean="0"/>
              <a:t>so he appeals </a:t>
            </a:r>
            <a:r>
              <a:rPr lang="en-US" dirty="0"/>
              <a:t>to </a:t>
            </a:r>
            <a:r>
              <a:rPr lang="en-US" dirty="0" smtClean="0"/>
              <a:t>women related to soldiers</a:t>
            </a:r>
            <a:endParaRPr lang="en-CA" dirty="0"/>
          </a:p>
          <a:p>
            <a:pPr>
              <a:buNone/>
            </a:pPr>
            <a:endParaRPr lang="en-CA" dirty="0"/>
          </a:p>
          <a:p>
            <a:endParaRPr lang="en-CA" dirty="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nscription.jpg"/>
          <p:cNvPicPr>
            <a:picLocks noGrp="1" noChangeAspect="1"/>
          </p:cNvPicPr>
          <p:nvPr>
            <p:ph idx="1"/>
          </p:nvPr>
        </p:nvPicPr>
        <p:blipFill>
          <a:blip r:embed="rId2" cstate="print"/>
          <a:stretch>
            <a:fillRect/>
          </a:stretch>
        </p:blipFill>
        <p:spPr>
          <a:xfrm>
            <a:off x="251520" y="548680"/>
            <a:ext cx="8607599" cy="5642760"/>
          </a:xfrm>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ite feather.jpg"/>
          <p:cNvPicPr>
            <a:picLocks noGrp="1" noChangeAspect="1"/>
          </p:cNvPicPr>
          <p:nvPr>
            <p:ph idx="1"/>
          </p:nvPr>
        </p:nvPicPr>
        <p:blipFill>
          <a:blip r:embed="rId3" cstate="print"/>
          <a:stretch>
            <a:fillRect/>
          </a:stretch>
        </p:blipFill>
        <p:spPr>
          <a:xfrm>
            <a:off x="1187624" y="1124744"/>
            <a:ext cx="6832600" cy="4495800"/>
          </a:xfrm>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720080"/>
          </a:xfrm>
        </p:spPr>
        <p:txBody>
          <a:bodyPr>
            <a:normAutofit fontScale="90000"/>
          </a:bodyPr>
          <a:lstStyle/>
          <a:p>
            <a:pPr lvl="0"/>
            <a:r>
              <a:rPr lang="en-US" sz="6000" b="1" i="1" u="sng" dirty="0">
                <a:solidFill>
                  <a:srgbClr val="B8D6DA"/>
                </a:solidFill>
                <a:latin typeface="Academy Engraved LET" pitchFamily="2" charset="0"/>
              </a:rPr>
              <a:t>Role of Women</a:t>
            </a:r>
            <a:r>
              <a:rPr lang="en-CA" dirty="0"/>
              <a:t/>
            </a:r>
            <a:br>
              <a:rPr lang="en-CA" dirty="0"/>
            </a:br>
            <a:endParaRPr lang="en-CA" dirty="0"/>
          </a:p>
        </p:txBody>
      </p:sp>
      <p:sp>
        <p:nvSpPr>
          <p:cNvPr id="3" name="Content Placeholder 2"/>
          <p:cNvSpPr>
            <a:spLocks noGrp="1"/>
          </p:cNvSpPr>
          <p:nvPr>
            <p:ph idx="1"/>
          </p:nvPr>
        </p:nvSpPr>
        <p:spPr>
          <a:xfrm>
            <a:off x="457200" y="1268760"/>
            <a:ext cx="8229600" cy="5040560"/>
          </a:xfrm>
        </p:spPr>
        <p:txBody>
          <a:bodyPr/>
          <a:lstStyle/>
          <a:p>
            <a:pPr>
              <a:buNone/>
            </a:pPr>
            <a:r>
              <a:rPr lang="en-US" b="1" i="1" u="sng" dirty="0"/>
              <a:t>HOMEFRONT</a:t>
            </a:r>
            <a:r>
              <a:rPr lang="en-US" b="1" i="1" u="sng" dirty="0" smtClean="0"/>
              <a:t>:</a:t>
            </a:r>
          </a:p>
          <a:p>
            <a:pPr>
              <a:buNone/>
            </a:pPr>
            <a:endParaRPr lang="en-CA" sz="2000" dirty="0"/>
          </a:p>
          <a:p>
            <a:pPr>
              <a:buNone/>
            </a:pPr>
            <a:r>
              <a:rPr lang="en-US" b="1" u="sng" dirty="0">
                <a:solidFill>
                  <a:srgbClr val="B8D6DA"/>
                </a:solidFill>
              </a:rPr>
              <a:t>1. Change in Work:</a:t>
            </a:r>
            <a:endParaRPr lang="en-CA" sz="2000" b="1" u="sng" dirty="0">
              <a:solidFill>
                <a:srgbClr val="B8D6DA"/>
              </a:solidFill>
            </a:endParaRPr>
          </a:p>
          <a:p>
            <a:pPr lvl="1"/>
            <a:r>
              <a:rPr lang="en-US" dirty="0"/>
              <a:t>male jobs in factories; munitions / civil service / streetcar conductors</a:t>
            </a:r>
            <a:endParaRPr lang="en-CA" sz="1800" dirty="0"/>
          </a:p>
          <a:p>
            <a:pPr lvl="1"/>
            <a:r>
              <a:rPr lang="en-US" dirty="0"/>
              <a:t>good wages / farming</a:t>
            </a:r>
            <a:endParaRPr lang="en-CA" sz="1800" dirty="0"/>
          </a:p>
          <a:p>
            <a:pPr lvl="1"/>
            <a:r>
              <a:rPr lang="en-US" dirty="0"/>
              <a:t>nurses overseas</a:t>
            </a:r>
            <a:endParaRPr lang="en-CA" sz="1800" dirty="0"/>
          </a:p>
          <a:p>
            <a:pPr lvl="1"/>
            <a:r>
              <a:rPr lang="en-US" dirty="0"/>
              <a:t>food for soldiers</a:t>
            </a:r>
            <a:endParaRPr lang="en-CA" sz="1800" dirty="0"/>
          </a:p>
          <a:p>
            <a:pPr>
              <a:buNone/>
            </a:pPr>
            <a:endParaRPr lang="en-CA"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490066"/>
          </a:xfrm>
        </p:spPr>
        <p:txBody>
          <a:bodyPr>
            <a:normAutofit/>
          </a:bodyPr>
          <a:lstStyle/>
          <a:p>
            <a:pPr algn="l"/>
            <a:r>
              <a:rPr lang="en-CA" sz="2400" i="1" dirty="0" smtClean="0">
                <a:solidFill>
                  <a:srgbClr val="B8D6DA"/>
                </a:solidFill>
              </a:rPr>
              <a:t>Role of Women - </a:t>
            </a:r>
            <a:r>
              <a:rPr lang="en-CA" sz="2400" i="1" dirty="0" err="1" smtClean="0">
                <a:solidFill>
                  <a:srgbClr val="B8D6DA"/>
                </a:solidFill>
              </a:rPr>
              <a:t>Homefront</a:t>
            </a:r>
            <a:r>
              <a:rPr lang="en-CA" sz="2400" i="1" dirty="0" smtClean="0">
                <a:solidFill>
                  <a:srgbClr val="B8D6DA"/>
                </a:solidFill>
              </a:rPr>
              <a:t> cont.</a:t>
            </a:r>
            <a:endParaRPr lang="en-CA" sz="2400" i="1" dirty="0">
              <a:solidFill>
                <a:srgbClr val="B8D6DA"/>
              </a:solidFill>
            </a:endParaRPr>
          </a:p>
        </p:txBody>
      </p:sp>
      <p:sp>
        <p:nvSpPr>
          <p:cNvPr id="3" name="Content Placeholder 2"/>
          <p:cNvSpPr>
            <a:spLocks noGrp="1"/>
          </p:cNvSpPr>
          <p:nvPr>
            <p:ph idx="1"/>
          </p:nvPr>
        </p:nvSpPr>
        <p:spPr>
          <a:xfrm>
            <a:off x="457200" y="692696"/>
            <a:ext cx="8229600" cy="5433467"/>
          </a:xfrm>
        </p:spPr>
        <p:txBody>
          <a:bodyPr/>
          <a:lstStyle/>
          <a:p>
            <a:pPr>
              <a:buNone/>
            </a:pPr>
            <a:r>
              <a:rPr lang="en-US" b="1" u="sng" dirty="0" smtClean="0">
                <a:solidFill>
                  <a:srgbClr val="B8D6DA"/>
                </a:solidFill>
              </a:rPr>
              <a:t>2</a:t>
            </a:r>
            <a:r>
              <a:rPr lang="en-US" b="1" u="sng" dirty="0">
                <a:solidFill>
                  <a:srgbClr val="B8D6DA"/>
                </a:solidFill>
              </a:rPr>
              <a:t>. “Khaki” Vote:</a:t>
            </a:r>
            <a:endParaRPr lang="en-CA" sz="2000" b="1" u="sng" dirty="0">
              <a:solidFill>
                <a:srgbClr val="B8D6DA"/>
              </a:solidFill>
            </a:endParaRPr>
          </a:p>
          <a:p>
            <a:pPr lvl="1"/>
            <a:r>
              <a:rPr lang="en-US" dirty="0"/>
              <a:t>only women who were related to </a:t>
            </a:r>
            <a:r>
              <a:rPr lang="en-US" dirty="0" smtClean="0"/>
              <a:t>soldiers, or were serving </a:t>
            </a:r>
            <a:r>
              <a:rPr lang="en-US" dirty="0"/>
              <a:t>could vote in 1917 election</a:t>
            </a:r>
            <a:endParaRPr lang="en-CA" sz="1800" dirty="0"/>
          </a:p>
          <a:p>
            <a:pPr lvl="1"/>
            <a:r>
              <a:rPr lang="en-US" dirty="0"/>
              <a:t>“Wartime Elections Act”</a:t>
            </a:r>
            <a:endParaRPr lang="en-CA" sz="1800" dirty="0"/>
          </a:p>
          <a:p>
            <a:pPr lvl="1"/>
            <a:r>
              <a:rPr lang="en-US" dirty="0"/>
              <a:t>patriotic</a:t>
            </a:r>
            <a:endParaRPr lang="en-CA" sz="1800" dirty="0"/>
          </a:p>
          <a:p>
            <a:pPr lvl="1"/>
            <a:r>
              <a:rPr lang="en-US" dirty="0"/>
              <a:t>supported conscription</a:t>
            </a:r>
            <a:endParaRPr lang="en-CA" sz="1800" dirty="0"/>
          </a:p>
          <a:p>
            <a:pPr lvl="1"/>
            <a:r>
              <a:rPr lang="en-US" dirty="0"/>
              <a:t>by 1918 all Canadian women get vote in Fed election</a:t>
            </a:r>
            <a:endParaRPr lang="en-CA" sz="1800" dirty="0"/>
          </a:p>
          <a:p>
            <a:pPr>
              <a:buNone/>
            </a:pPr>
            <a:endParaRPr lang="en-CA" dirty="0"/>
          </a:p>
        </p:txBody>
      </p:sp>
      <p:pic>
        <p:nvPicPr>
          <p:cNvPr id="4" name="Picture 3" descr="bluebirds voting khaki vote.jpg"/>
          <p:cNvPicPr>
            <a:picLocks noChangeAspect="1"/>
          </p:cNvPicPr>
          <p:nvPr/>
        </p:nvPicPr>
        <p:blipFill>
          <a:blip r:embed="rId2" cstate="print"/>
          <a:stretch>
            <a:fillRect/>
          </a:stretch>
        </p:blipFill>
        <p:spPr>
          <a:xfrm>
            <a:off x="3203848" y="4365104"/>
            <a:ext cx="4392488" cy="2318258"/>
          </a:xfrm>
          <a:prstGeom prst="rect">
            <a:avLst/>
          </a:prstGeom>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lstStyle/>
          <a:p>
            <a:pPr>
              <a:buNone/>
            </a:pPr>
            <a:r>
              <a:rPr lang="en-US" b="1" i="1" u="sng" dirty="0"/>
              <a:t>OVERSEAS:</a:t>
            </a:r>
            <a:endParaRPr lang="en-CA" dirty="0"/>
          </a:p>
          <a:p>
            <a:pPr>
              <a:buNone/>
            </a:pPr>
            <a:r>
              <a:rPr lang="en-US" dirty="0"/>
              <a:t>- Nearly 2500 women joined the medical corps as nurses &amp; ambulance attendants.</a:t>
            </a:r>
            <a:endParaRPr lang="en-CA" dirty="0"/>
          </a:p>
          <a:p>
            <a:pPr>
              <a:buNone/>
            </a:pPr>
            <a:r>
              <a:rPr lang="en-US" dirty="0"/>
              <a:t>- called “Bluebirds” (b/c of </a:t>
            </a:r>
            <a:r>
              <a:rPr lang="en-US" dirty="0" err="1"/>
              <a:t>colour</a:t>
            </a:r>
            <a:r>
              <a:rPr lang="en-US" dirty="0"/>
              <a:t> of uniforms)</a:t>
            </a:r>
            <a:endParaRPr lang="en-CA" dirty="0"/>
          </a:p>
          <a:p>
            <a:pPr>
              <a:buNone/>
            </a:pPr>
            <a:r>
              <a:rPr lang="en-US" dirty="0"/>
              <a:t>- worked in battle zones, also hospitals in Britain</a:t>
            </a:r>
            <a:endParaRPr lang="en-CA" dirty="0"/>
          </a:p>
          <a:p>
            <a:pPr>
              <a:buNone/>
            </a:pPr>
            <a:r>
              <a:rPr lang="en-US" dirty="0"/>
              <a:t>- many killed / injured by artillery, bombs, gas</a:t>
            </a:r>
            <a:endParaRPr lang="en-CA" dirty="0"/>
          </a:p>
          <a:p>
            <a:pPr>
              <a:buNone/>
            </a:pPr>
            <a:endParaRPr lang="en-CA" dirty="0"/>
          </a:p>
        </p:txBody>
      </p:sp>
      <p:sp>
        <p:nvSpPr>
          <p:cNvPr id="4" name="Title 1"/>
          <p:cNvSpPr txBox="1">
            <a:spLocks/>
          </p:cNvSpPr>
          <p:nvPr/>
        </p:nvSpPr>
        <p:spPr>
          <a:xfrm>
            <a:off x="457200" y="274638"/>
            <a:ext cx="8229600" cy="490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400" b="0" i="1" u="none" strike="noStrike" kern="1200" cap="none" spc="0" normalizeH="0" baseline="0" noProof="0" dirty="0" smtClean="0">
                <a:ln>
                  <a:noFill/>
                </a:ln>
                <a:solidFill>
                  <a:srgbClr val="B8D6DA"/>
                </a:solidFill>
                <a:effectLst/>
                <a:uLnTx/>
                <a:uFillTx/>
                <a:latin typeface="+mj-lt"/>
                <a:ea typeface="+mj-ea"/>
                <a:cs typeface="+mj-cs"/>
              </a:rPr>
              <a:t>Role of Women cont.</a:t>
            </a:r>
          </a:p>
        </p:txBody>
      </p:sp>
      <p:pic>
        <p:nvPicPr>
          <p:cNvPr id="5" name="Picture 4" descr="bluebird.jpg"/>
          <p:cNvPicPr>
            <a:picLocks noChangeAspect="1"/>
          </p:cNvPicPr>
          <p:nvPr/>
        </p:nvPicPr>
        <p:blipFill>
          <a:blip r:embed="rId3" cstate="print"/>
          <a:stretch>
            <a:fillRect/>
          </a:stretch>
        </p:blipFill>
        <p:spPr>
          <a:xfrm>
            <a:off x="2843808" y="4437112"/>
            <a:ext cx="3024336" cy="2186383"/>
          </a:xfrm>
          <a:prstGeom prst="rect">
            <a:avLst/>
          </a:prstGeom>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FFC000"/>
                </a:solidFill>
                <a:latin typeface="Academy Engraved LET" pitchFamily="2" charset="0"/>
              </a:rPr>
              <a:t>Aboriginal Soldiers</a:t>
            </a:r>
            <a:endParaRPr lang="en-CA" b="1" dirty="0">
              <a:solidFill>
                <a:srgbClr val="FFC000"/>
              </a:solidFill>
              <a:latin typeface="Academy Engraved LET" pitchFamily="2" charset="0"/>
            </a:endParaRPr>
          </a:p>
        </p:txBody>
      </p:sp>
      <p:sp>
        <p:nvSpPr>
          <p:cNvPr id="3" name="Content Placeholder 2"/>
          <p:cNvSpPr>
            <a:spLocks noGrp="1"/>
          </p:cNvSpPr>
          <p:nvPr>
            <p:ph idx="1"/>
          </p:nvPr>
        </p:nvSpPr>
        <p:spPr>
          <a:xfrm>
            <a:off x="457200" y="1412776"/>
            <a:ext cx="8229600" cy="5112568"/>
          </a:xfrm>
        </p:spPr>
        <p:txBody>
          <a:bodyPr>
            <a:normAutofit/>
          </a:bodyPr>
          <a:lstStyle/>
          <a:p>
            <a:pPr lvl="1"/>
            <a:r>
              <a:rPr lang="en-US" sz="3200" dirty="0"/>
              <a:t>initially not allowed to serve </a:t>
            </a:r>
            <a:r>
              <a:rPr lang="en-US" sz="3200" dirty="0" smtClean="0"/>
              <a:t>overseas</a:t>
            </a:r>
          </a:p>
          <a:p>
            <a:pPr lvl="1">
              <a:buNone/>
            </a:pPr>
            <a:endParaRPr lang="en-CA" sz="1000" dirty="0"/>
          </a:p>
          <a:p>
            <a:pPr lvl="1"/>
            <a:r>
              <a:rPr lang="en-US" sz="3200" dirty="0"/>
              <a:t>excluded from conscription but many </a:t>
            </a:r>
            <a:r>
              <a:rPr lang="en-US" sz="3200" dirty="0" smtClean="0"/>
              <a:t>volunteers</a:t>
            </a:r>
          </a:p>
          <a:p>
            <a:pPr lvl="1">
              <a:buNone/>
            </a:pPr>
            <a:endParaRPr lang="en-CA" sz="1000" dirty="0"/>
          </a:p>
          <a:p>
            <a:pPr lvl="1"/>
            <a:r>
              <a:rPr lang="en-US" sz="3200" dirty="0" smtClean="0"/>
              <a:t>Donations</a:t>
            </a:r>
          </a:p>
          <a:p>
            <a:pPr lvl="1">
              <a:buNone/>
            </a:pPr>
            <a:endParaRPr lang="en-CA" sz="1000" dirty="0"/>
          </a:p>
          <a:p>
            <a:pPr lvl="1"/>
            <a:r>
              <a:rPr lang="en-US" sz="3200" dirty="0"/>
              <a:t>given the vote because of </a:t>
            </a:r>
            <a:endParaRPr lang="en-US" sz="3200" dirty="0" smtClean="0"/>
          </a:p>
          <a:p>
            <a:pPr lvl="1">
              <a:buNone/>
            </a:pPr>
            <a:r>
              <a:rPr lang="en-US" sz="3200" dirty="0"/>
              <a:t> </a:t>
            </a:r>
            <a:r>
              <a:rPr lang="en-US" sz="3200" dirty="0" smtClean="0"/>
              <a:t>   “</a:t>
            </a:r>
            <a:r>
              <a:rPr lang="en-US" sz="3200" dirty="0"/>
              <a:t>Wartime Elections Act</a:t>
            </a:r>
            <a:r>
              <a:rPr lang="en-US" sz="3200" dirty="0" smtClean="0"/>
              <a:t>”</a:t>
            </a:r>
          </a:p>
          <a:p>
            <a:pPr lvl="1">
              <a:buNone/>
            </a:pPr>
            <a:endParaRPr lang="en-CA" sz="1000" dirty="0"/>
          </a:p>
          <a:p>
            <a:pPr lvl="1"/>
            <a:r>
              <a:rPr lang="en-US" sz="3200" dirty="0"/>
              <a:t>Vote is taken away when the war is over</a:t>
            </a:r>
            <a:endParaRPr lang="en-CA" sz="3200" dirty="0"/>
          </a:p>
          <a:p>
            <a:pPr>
              <a:buNone/>
            </a:pPr>
            <a:endParaRPr lang="en-CA"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rancis_Pegahmagabow.jpg"/>
          <p:cNvPicPr>
            <a:picLocks noGrp="1" noChangeAspect="1"/>
          </p:cNvPicPr>
          <p:nvPr>
            <p:ph idx="1"/>
          </p:nvPr>
        </p:nvPicPr>
        <p:blipFill>
          <a:blip r:embed="rId3" cstate="print"/>
          <a:stretch>
            <a:fillRect/>
          </a:stretch>
        </p:blipFill>
        <p:spPr>
          <a:xfrm>
            <a:off x="2699792" y="836712"/>
            <a:ext cx="3312368" cy="5406954"/>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pPr algn="l"/>
            <a:r>
              <a:rPr lang="en-CA" u="sng" dirty="0" smtClean="0">
                <a:solidFill>
                  <a:srgbClr val="FFC000"/>
                </a:solidFill>
              </a:rPr>
              <a:t>5. BALKANS </a:t>
            </a:r>
            <a:endParaRPr lang="en-CA" u="sng" dirty="0">
              <a:solidFill>
                <a:srgbClr val="FFC000"/>
              </a:solidFill>
            </a:endParaRPr>
          </a:p>
        </p:txBody>
      </p:sp>
      <p:sp>
        <p:nvSpPr>
          <p:cNvPr id="3" name="Content Placeholder 2"/>
          <p:cNvSpPr>
            <a:spLocks noGrp="1"/>
          </p:cNvSpPr>
          <p:nvPr>
            <p:ph idx="1"/>
          </p:nvPr>
        </p:nvSpPr>
        <p:spPr>
          <a:xfrm>
            <a:off x="457200" y="908720"/>
            <a:ext cx="8229600" cy="5688632"/>
          </a:xfrm>
        </p:spPr>
        <p:txBody>
          <a:bodyPr/>
          <a:lstStyle/>
          <a:p>
            <a:pPr lvl="1">
              <a:buFont typeface="Arial" pitchFamily="34" charset="0"/>
              <a:buChar char="•"/>
            </a:pPr>
            <a:r>
              <a:rPr lang="en-US" dirty="0" smtClean="0"/>
              <a:t>Located  &gt;  Southeast Europe</a:t>
            </a:r>
            <a:endParaRPr lang="en-CA" sz="2400" dirty="0" smtClean="0"/>
          </a:p>
          <a:p>
            <a:pPr lvl="1">
              <a:buFont typeface="Arial" pitchFamily="34" charset="0"/>
              <a:buChar char="•"/>
            </a:pPr>
            <a:r>
              <a:rPr lang="en-US" dirty="0" smtClean="0"/>
              <a:t>Russia, A-H, Ottoman Empire  all want control</a:t>
            </a:r>
            <a:endParaRPr lang="en-CA" sz="2400" dirty="0" smtClean="0"/>
          </a:p>
          <a:p>
            <a:pPr lvl="1">
              <a:buFont typeface="Arial" pitchFamily="34" charset="0"/>
              <a:buChar char="•"/>
            </a:pPr>
            <a:r>
              <a:rPr lang="en-US" dirty="0" smtClean="0"/>
              <a:t>Serbia / Austria-Hungary, Slovenia, Croatia, (Bosnia), Romania, Greece</a:t>
            </a:r>
            <a:endParaRPr lang="en-CA" sz="2400" dirty="0" smtClean="0"/>
          </a:p>
          <a:p>
            <a:endParaRPr lang="en-CA" dirty="0"/>
          </a:p>
        </p:txBody>
      </p:sp>
      <p:pic>
        <p:nvPicPr>
          <p:cNvPr id="5" name="Picture 4" descr="BALKANS map  1913-1914.jpg"/>
          <p:cNvPicPr>
            <a:picLocks noChangeAspect="1"/>
          </p:cNvPicPr>
          <p:nvPr/>
        </p:nvPicPr>
        <p:blipFill>
          <a:blip r:embed="rId2" cstate="print"/>
          <a:stretch>
            <a:fillRect/>
          </a:stretch>
        </p:blipFill>
        <p:spPr>
          <a:xfrm>
            <a:off x="827584" y="2996952"/>
            <a:ext cx="4050523" cy="3456384"/>
          </a:xfrm>
          <a:prstGeom prst="rect">
            <a:avLst/>
          </a:prstGeom>
        </p:spPr>
      </p:pic>
      <p:pic>
        <p:nvPicPr>
          <p:cNvPr id="6" name="Picture 5" descr="europe map 1914.jpg"/>
          <p:cNvPicPr>
            <a:picLocks noChangeAspect="1"/>
          </p:cNvPicPr>
          <p:nvPr/>
        </p:nvPicPr>
        <p:blipFill>
          <a:blip r:embed="rId3" cstate="print"/>
          <a:stretch>
            <a:fillRect/>
          </a:stretch>
        </p:blipFill>
        <p:spPr>
          <a:xfrm>
            <a:off x="3707904" y="2924944"/>
            <a:ext cx="4608512" cy="35010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b="1" u="sng" dirty="0" smtClean="0">
                <a:solidFill>
                  <a:srgbClr val="B8D6DA"/>
                </a:solidFill>
                <a:latin typeface="Academy Engraved LET" pitchFamily="2" charset="0"/>
              </a:rPr>
              <a:t>Role of Women</a:t>
            </a:r>
            <a:r>
              <a:rPr lang="en-CA" sz="2400" dirty="0" smtClean="0"/>
              <a:t/>
            </a:r>
            <a:br>
              <a:rPr lang="en-CA" sz="2400" dirty="0" smtClean="0"/>
            </a:br>
            <a:endParaRPr lang="en-CA" dirty="0"/>
          </a:p>
        </p:txBody>
      </p:sp>
      <p:sp>
        <p:nvSpPr>
          <p:cNvPr id="3" name="Content Placeholder 2"/>
          <p:cNvSpPr>
            <a:spLocks noGrp="1"/>
          </p:cNvSpPr>
          <p:nvPr>
            <p:ph idx="1"/>
          </p:nvPr>
        </p:nvSpPr>
        <p:spPr>
          <a:xfrm>
            <a:off x="457200" y="980728"/>
            <a:ext cx="8229600" cy="5145435"/>
          </a:xfrm>
        </p:spPr>
        <p:txBody>
          <a:bodyPr>
            <a:normAutofit/>
          </a:bodyPr>
          <a:lstStyle/>
          <a:p>
            <a:pPr>
              <a:buNone/>
            </a:pPr>
            <a:r>
              <a:rPr lang="en-US" b="1" i="1" dirty="0" smtClean="0"/>
              <a:t> </a:t>
            </a:r>
            <a:r>
              <a:rPr lang="en-US" b="1" i="1" u="sng" dirty="0" smtClean="0"/>
              <a:t>HOMEFRONT:</a:t>
            </a:r>
            <a:endParaRPr lang="en-CA" sz="2400" dirty="0" smtClean="0"/>
          </a:p>
          <a:p>
            <a:pPr>
              <a:buNone/>
            </a:pPr>
            <a:r>
              <a:rPr lang="en-US" dirty="0" smtClean="0"/>
              <a:t>1. Change in Work:</a:t>
            </a:r>
            <a:endParaRPr lang="en-CA" sz="2400" dirty="0" smtClean="0"/>
          </a:p>
          <a:p>
            <a:pPr lvl="1"/>
            <a:r>
              <a:rPr lang="en-US" dirty="0" smtClean="0"/>
              <a:t>male jobs in factories; munitions / civil service / streetcar conductors</a:t>
            </a:r>
            <a:endParaRPr lang="en-CA" sz="2000" dirty="0" smtClean="0"/>
          </a:p>
          <a:p>
            <a:pPr lvl="1"/>
            <a:r>
              <a:rPr lang="en-US" dirty="0" smtClean="0"/>
              <a:t>good wages / farming</a:t>
            </a:r>
            <a:endParaRPr lang="en-CA" sz="2000" dirty="0" smtClean="0"/>
          </a:p>
          <a:p>
            <a:pPr lvl="1"/>
            <a:r>
              <a:rPr lang="en-US" dirty="0" smtClean="0"/>
              <a:t>nurses overseas</a:t>
            </a:r>
            <a:endParaRPr lang="en-CA" sz="2000" dirty="0" smtClean="0"/>
          </a:p>
          <a:p>
            <a:pPr lvl="1"/>
            <a:r>
              <a:rPr lang="en-US" dirty="0" smtClean="0"/>
              <a:t>food for soldiers</a:t>
            </a:r>
            <a:endParaRPr lang="en-CA" sz="2000" dirty="0" smtClean="0"/>
          </a:p>
          <a:p>
            <a:endParaRPr lang="en-CA" dirty="0"/>
          </a:p>
        </p:txBody>
      </p:sp>
      <p:pic>
        <p:nvPicPr>
          <p:cNvPr id="6" name="Picture 5" descr="women in munitions factory ww1.jpg"/>
          <p:cNvPicPr>
            <a:picLocks noChangeAspect="1"/>
          </p:cNvPicPr>
          <p:nvPr/>
        </p:nvPicPr>
        <p:blipFill>
          <a:blip r:embed="rId2" cstate="print"/>
          <a:stretch>
            <a:fillRect/>
          </a:stretch>
        </p:blipFill>
        <p:spPr>
          <a:xfrm>
            <a:off x="4283968" y="3789039"/>
            <a:ext cx="3672408" cy="2782997"/>
          </a:xfrm>
          <a:prstGeom prst="rect">
            <a:avLst/>
          </a:prstGeom>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lstStyle/>
          <a:p>
            <a:pPr>
              <a:buNone/>
            </a:pPr>
            <a:r>
              <a:rPr lang="en-US" dirty="0" smtClean="0"/>
              <a:t>2. “Khaki” Vote:</a:t>
            </a:r>
            <a:endParaRPr lang="en-CA" sz="2400" dirty="0" smtClean="0"/>
          </a:p>
          <a:p>
            <a:pPr lvl="1"/>
            <a:r>
              <a:rPr lang="en-US" dirty="0" smtClean="0"/>
              <a:t>only women who were related to soldiers could vote in 1917 election</a:t>
            </a:r>
            <a:endParaRPr lang="en-CA" sz="2000" dirty="0" smtClean="0"/>
          </a:p>
          <a:p>
            <a:pPr lvl="1"/>
            <a:r>
              <a:rPr lang="en-US" dirty="0" smtClean="0"/>
              <a:t>“Wartime Elections Act”</a:t>
            </a:r>
            <a:endParaRPr lang="en-CA" sz="2000" dirty="0" smtClean="0"/>
          </a:p>
          <a:p>
            <a:pPr lvl="1"/>
            <a:r>
              <a:rPr lang="en-US" dirty="0" smtClean="0"/>
              <a:t>patriotic</a:t>
            </a:r>
            <a:endParaRPr lang="en-CA" sz="2000" dirty="0" smtClean="0"/>
          </a:p>
          <a:p>
            <a:pPr lvl="1"/>
            <a:r>
              <a:rPr lang="en-US" dirty="0" smtClean="0"/>
              <a:t>supported conscription</a:t>
            </a:r>
            <a:endParaRPr lang="en-CA" sz="2000" dirty="0" smtClean="0"/>
          </a:p>
          <a:p>
            <a:pPr lvl="1"/>
            <a:r>
              <a:rPr lang="en-US" dirty="0" smtClean="0"/>
              <a:t>by 1918 all Canadian women get vote in Fed election</a:t>
            </a:r>
            <a:endParaRPr lang="en-CA" sz="2000" dirty="0" smtClean="0"/>
          </a:p>
          <a:p>
            <a:endParaRPr lang="en-CA" dirty="0"/>
          </a:p>
        </p:txBody>
      </p:sp>
      <p:sp>
        <p:nvSpPr>
          <p:cNvPr id="4" name="Title 1"/>
          <p:cNvSpPr>
            <a:spLocks noGrp="1"/>
          </p:cNvSpPr>
          <p:nvPr>
            <p:ph type="title"/>
          </p:nvPr>
        </p:nvSpPr>
        <p:spPr>
          <a:xfrm>
            <a:off x="457200" y="274638"/>
            <a:ext cx="8229600" cy="706090"/>
          </a:xfrm>
        </p:spPr>
        <p:txBody>
          <a:bodyPr>
            <a:normAutofit fontScale="90000"/>
          </a:bodyPr>
          <a:lstStyle/>
          <a:p>
            <a:pPr algn="l"/>
            <a:r>
              <a:rPr lang="en-US" sz="3100" b="1" u="sng" dirty="0" smtClean="0">
                <a:solidFill>
                  <a:srgbClr val="B8D6DA"/>
                </a:solidFill>
                <a:latin typeface="Academy Engraved LET" pitchFamily="2" charset="0"/>
              </a:rPr>
              <a:t>Role of Women cont.</a:t>
            </a:r>
            <a:r>
              <a:rPr lang="en-CA" sz="2400" dirty="0" smtClean="0"/>
              <a:t/>
            </a:r>
            <a:br>
              <a:rPr lang="en-CA" sz="2400" dirty="0" smtClean="0"/>
            </a:br>
            <a:endParaRPr lang="en-CA"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lstStyle/>
          <a:p>
            <a:pPr>
              <a:buNone/>
            </a:pPr>
            <a:r>
              <a:rPr lang="en-US" b="1" i="1" u="sng" dirty="0" smtClean="0"/>
              <a:t>OVERSEAS:</a:t>
            </a:r>
            <a:endParaRPr lang="en-CA" dirty="0" smtClean="0"/>
          </a:p>
          <a:p>
            <a:pPr>
              <a:buNone/>
            </a:pPr>
            <a:r>
              <a:rPr lang="en-US" dirty="0" smtClean="0"/>
              <a:t>- Nearly 2500 women joined the medical corps as nurses &amp; ambulance attendants.</a:t>
            </a:r>
            <a:endParaRPr lang="en-CA" dirty="0" smtClean="0"/>
          </a:p>
          <a:p>
            <a:pPr>
              <a:buNone/>
            </a:pPr>
            <a:r>
              <a:rPr lang="en-US" dirty="0" smtClean="0"/>
              <a:t>- called “Bluebirds” (b/c of </a:t>
            </a:r>
            <a:r>
              <a:rPr lang="en-US" dirty="0" err="1" smtClean="0"/>
              <a:t>colour</a:t>
            </a:r>
            <a:r>
              <a:rPr lang="en-US" dirty="0" smtClean="0"/>
              <a:t> of uniforms)</a:t>
            </a:r>
            <a:endParaRPr lang="en-CA" dirty="0" smtClean="0"/>
          </a:p>
          <a:p>
            <a:pPr>
              <a:buNone/>
            </a:pPr>
            <a:r>
              <a:rPr lang="en-US" dirty="0" smtClean="0"/>
              <a:t>- worked in battle zones, also hospitals in Britain</a:t>
            </a:r>
            <a:endParaRPr lang="en-CA" dirty="0" smtClean="0"/>
          </a:p>
          <a:p>
            <a:pPr>
              <a:buNone/>
            </a:pPr>
            <a:r>
              <a:rPr lang="en-US" dirty="0" smtClean="0"/>
              <a:t>- many killed / injured by artillery, bombs, gas</a:t>
            </a:r>
            <a:endParaRPr lang="en-CA" dirty="0"/>
          </a:p>
        </p:txBody>
      </p:sp>
      <p:sp>
        <p:nvSpPr>
          <p:cNvPr id="4" name="Title 1"/>
          <p:cNvSpPr>
            <a:spLocks noGrp="1"/>
          </p:cNvSpPr>
          <p:nvPr>
            <p:ph type="title"/>
          </p:nvPr>
        </p:nvSpPr>
        <p:spPr>
          <a:xfrm>
            <a:off x="457200" y="274638"/>
            <a:ext cx="8229600" cy="706090"/>
          </a:xfrm>
        </p:spPr>
        <p:txBody>
          <a:bodyPr>
            <a:normAutofit fontScale="90000"/>
          </a:bodyPr>
          <a:lstStyle/>
          <a:p>
            <a:pPr algn="l"/>
            <a:r>
              <a:rPr lang="en-US" sz="3100" b="1" u="sng" dirty="0" smtClean="0">
                <a:solidFill>
                  <a:srgbClr val="B8D6DA"/>
                </a:solidFill>
                <a:latin typeface="Academy Engraved LET" pitchFamily="2" charset="0"/>
              </a:rPr>
              <a:t>Role of Women cont.</a:t>
            </a:r>
            <a:r>
              <a:rPr lang="en-CA" sz="2400" dirty="0" smtClean="0"/>
              <a:t/>
            </a:r>
            <a:br>
              <a:rPr lang="en-CA" sz="2400" dirty="0" smtClean="0"/>
            </a:br>
            <a:endParaRPr lang="en-CA" dirty="0"/>
          </a:p>
        </p:txBody>
      </p:sp>
      <p:pic>
        <p:nvPicPr>
          <p:cNvPr id="5" name="Picture 4" descr="bluebird.jpg"/>
          <p:cNvPicPr>
            <a:picLocks noChangeAspect="1"/>
          </p:cNvPicPr>
          <p:nvPr/>
        </p:nvPicPr>
        <p:blipFill>
          <a:blip r:embed="rId2" cstate="print"/>
          <a:stretch>
            <a:fillRect/>
          </a:stretch>
        </p:blipFill>
        <p:spPr>
          <a:xfrm>
            <a:off x="4644008" y="4365104"/>
            <a:ext cx="3168352" cy="2290497"/>
          </a:xfrm>
          <a:prstGeom prst="rect">
            <a:avLst/>
          </a:prstGeom>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20688"/>
            <a:ext cx="8229600" cy="922114"/>
          </a:xfrm>
        </p:spPr>
        <p:txBody>
          <a:bodyPr>
            <a:normAutofit fontScale="90000"/>
          </a:bodyPr>
          <a:lstStyle/>
          <a:p>
            <a:r>
              <a:rPr lang="en-US" b="1" u="sng" dirty="0" smtClean="0">
                <a:solidFill>
                  <a:srgbClr val="CCFF66"/>
                </a:solidFill>
                <a:latin typeface="Academy Engraved LET" pitchFamily="2" charset="0"/>
              </a:rPr>
              <a:t>COLLAPSE OF CENTRAL POWERS:</a:t>
            </a:r>
            <a:r>
              <a:rPr lang="en-CA" dirty="0" smtClean="0"/>
              <a:t/>
            </a:r>
            <a:br>
              <a:rPr lang="en-CA" dirty="0" smtClean="0"/>
            </a:br>
            <a:endParaRPr lang="en-CA" dirty="0"/>
          </a:p>
        </p:txBody>
      </p:sp>
      <p:sp>
        <p:nvSpPr>
          <p:cNvPr id="3" name="Content Placeholder 2"/>
          <p:cNvSpPr>
            <a:spLocks noGrp="1"/>
          </p:cNvSpPr>
          <p:nvPr>
            <p:ph idx="1"/>
          </p:nvPr>
        </p:nvSpPr>
        <p:spPr>
          <a:xfrm>
            <a:off x="457200" y="1600200"/>
            <a:ext cx="8686800" cy="4525963"/>
          </a:xfrm>
        </p:spPr>
        <p:txBody>
          <a:bodyPr>
            <a:normAutofit fontScale="92500"/>
          </a:bodyPr>
          <a:lstStyle/>
          <a:p>
            <a:pPr>
              <a:buNone/>
            </a:pPr>
            <a:r>
              <a:rPr lang="en-US" dirty="0" smtClean="0"/>
              <a:t>1917:</a:t>
            </a:r>
            <a:endParaRPr lang="en-CA" dirty="0" smtClean="0"/>
          </a:p>
          <a:p>
            <a:pPr>
              <a:buNone/>
            </a:pPr>
            <a:r>
              <a:rPr lang="en-US" b="1" dirty="0" smtClean="0"/>
              <a:t>1).  Russia:- pulls out of war</a:t>
            </a:r>
            <a:endParaRPr lang="en-CA" dirty="0" smtClean="0"/>
          </a:p>
          <a:p>
            <a:pPr>
              <a:buNone/>
            </a:pPr>
            <a:r>
              <a:rPr lang="en-US" dirty="0" smtClean="0"/>
              <a:t>		</a:t>
            </a:r>
            <a:r>
              <a:rPr lang="en-US" dirty="0" smtClean="0">
                <a:sym typeface="Wingdings"/>
              </a:rPr>
              <a:t></a:t>
            </a:r>
            <a:r>
              <a:rPr lang="en-US" dirty="0" smtClean="0"/>
              <a:t> Czar Nicholas of Russia forced to abdicate</a:t>
            </a:r>
            <a:endParaRPr lang="en-CA" dirty="0" smtClean="0"/>
          </a:p>
          <a:p>
            <a:pPr>
              <a:buNone/>
            </a:pPr>
            <a:r>
              <a:rPr lang="en-US" dirty="0" smtClean="0"/>
              <a:t>			</a:t>
            </a:r>
            <a:r>
              <a:rPr lang="en-US" dirty="0" smtClean="0">
                <a:sym typeface="Wingdings"/>
              </a:rPr>
              <a:t></a:t>
            </a:r>
            <a:r>
              <a:rPr lang="en-US" dirty="0" smtClean="0"/>
              <a:t> Provisional </a:t>
            </a:r>
            <a:r>
              <a:rPr lang="en-US" dirty="0" err="1" smtClean="0"/>
              <a:t>Gov’t</a:t>
            </a:r>
            <a:endParaRPr lang="en-CA" dirty="0" smtClean="0"/>
          </a:p>
          <a:p>
            <a:pPr>
              <a:buNone/>
            </a:pPr>
            <a:r>
              <a:rPr lang="en-US" dirty="0" smtClean="0"/>
              <a:t>			</a:t>
            </a:r>
            <a:r>
              <a:rPr lang="en-US" dirty="0" smtClean="0">
                <a:sym typeface="Wingdings"/>
              </a:rPr>
              <a:t></a:t>
            </a:r>
            <a:r>
              <a:rPr lang="en-US" dirty="0" smtClean="0"/>
              <a:t> Lenin (Communist) “peace, bread, land” </a:t>
            </a:r>
            <a:endParaRPr lang="en-CA" dirty="0" smtClean="0"/>
          </a:p>
          <a:p>
            <a:pPr>
              <a:buNone/>
            </a:pPr>
            <a:r>
              <a:rPr lang="en-US" dirty="0" smtClean="0"/>
              <a:t>				= truce on Eastern Front</a:t>
            </a:r>
            <a:endParaRPr lang="en-CA" dirty="0" smtClean="0"/>
          </a:p>
          <a:p>
            <a:pPr>
              <a:buNone/>
            </a:pPr>
            <a:r>
              <a:rPr lang="en-US" dirty="0" smtClean="0"/>
              <a:t>-German troops free to fight on Western Front – make huge advances</a:t>
            </a:r>
            <a:endParaRPr lang="en-CA" dirty="0" smtClean="0"/>
          </a:p>
          <a:p>
            <a:endParaRPr lang="en-CA" dirty="0"/>
          </a:p>
        </p:txBody>
      </p:sp>
      <p:pic>
        <p:nvPicPr>
          <p:cNvPr id="4" name="Picture 3" descr="Lenin.jpg"/>
          <p:cNvPicPr>
            <a:picLocks noChangeAspect="1"/>
          </p:cNvPicPr>
          <p:nvPr/>
        </p:nvPicPr>
        <p:blipFill>
          <a:blip r:embed="rId2" cstate="print"/>
          <a:stretch>
            <a:fillRect/>
          </a:stretch>
        </p:blipFill>
        <p:spPr>
          <a:xfrm>
            <a:off x="6702549" y="980729"/>
            <a:ext cx="1584176" cy="1584176"/>
          </a:xfrm>
          <a:prstGeom prst="rect">
            <a:avLst/>
          </a:prstGeom>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1917:</a:t>
            </a:r>
            <a:endParaRPr lang="en-CA" dirty="0"/>
          </a:p>
        </p:txBody>
      </p:sp>
      <p:sp>
        <p:nvSpPr>
          <p:cNvPr id="3" name="Content Placeholder 2"/>
          <p:cNvSpPr>
            <a:spLocks noGrp="1"/>
          </p:cNvSpPr>
          <p:nvPr>
            <p:ph idx="1"/>
          </p:nvPr>
        </p:nvSpPr>
        <p:spPr/>
        <p:txBody>
          <a:bodyPr/>
          <a:lstStyle/>
          <a:p>
            <a:pPr>
              <a:buNone/>
            </a:pPr>
            <a:r>
              <a:rPr lang="en-US" b="1" dirty="0" smtClean="0"/>
              <a:t>2). USA: - joins the war</a:t>
            </a:r>
            <a:endParaRPr lang="en-CA" dirty="0" smtClean="0"/>
          </a:p>
          <a:p>
            <a:pPr>
              <a:buNone/>
            </a:pPr>
            <a:r>
              <a:rPr lang="en-US" dirty="0" smtClean="0"/>
              <a:t>		</a:t>
            </a:r>
            <a:r>
              <a:rPr lang="en-US" dirty="0" smtClean="0">
                <a:sym typeface="Wingdings"/>
              </a:rPr>
              <a:t></a:t>
            </a:r>
            <a:r>
              <a:rPr lang="en-US" dirty="0" smtClean="0"/>
              <a:t> Lusitania</a:t>
            </a:r>
            <a:endParaRPr lang="en-CA" dirty="0" smtClean="0"/>
          </a:p>
          <a:p>
            <a:pPr>
              <a:buNone/>
            </a:pPr>
            <a:r>
              <a:rPr lang="en-US" dirty="0" smtClean="0"/>
              <a:t>		</a:t>
            </a:r>
            <a:r>
              <a:rPr lang="en-US" dirty="0" smtClean="0">
                <a:sym typeface="Wingdings"/>
              </a:rPr>
              <a:t></a:t>
            </a:r>
            <a:r>
              <a:rPr lang="en-US" dirty="0" smtClean="0"/>
              <a:t> U-boat attacks on ships</a:t>
            </a:r>
            <a:endParaRPr lang="en-CA" dirty="0" smtClean="0"/>
          </a:p>
          <a:p>
            <a:pPr>
              <a:buNone/>
            </a:pPr>
            <a:r>
              <a:rPr lang="en-US" dirty="0" smtClean="0"/>
              <a:t>		</a:t>
            </a:r>
            <a:r>
              <a:rPr lang="en-US" dirty="0" smtClean="0">
                <a:sym typeface="Wingdings"/>
              </a:rPr>
              <a:t></a:t>
            </a:r>
            <a:r>
              <a:rPr lang="en-US" dirty="0" smtClean="0"/>
              <a:t> Zimmerman Telegram</a:t>
            </a:r>
            <a:endParaRPr lang="en-CA" dirty="0" smtClean="0"/>
          </a:p>
          <a:p>
            <a:endParaRPr lang="en-CA" dirty="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686800" cy="6525344"/>
          </a:xfrm>
        </p:spPr>
        <p:txBody>
          <a:bodyPr>
            <a:normAutofit/>
          </a:bodyPr>
          <a:lstStyle/>
          <a:p>
            <a:pPr>
              <a:buNone/>
            </a:pPr>
            <a:r>
              <a:rPr lang="en-US" dirty="0" smtClean="0"/>
              <a:t> </a:t>
            </a:r>
            <a:endParaRPr lang="en-CA" dirty="0" smtClean="0"/>
          </a:p>
          <a:p>
            <a:pPr lvl="0">
              <a:buFontTx/>
              <a:buChar char="-"/>
            </a:pPr>
            <a:r>
              <a:rPr lang="en-US" dirty="0" smtClean="0"/>
              <a:t>Germans make last push; almost get to Paris, run out of supplies</a:t>
            </a:r>
          </a:p>
          <a:p>
            <a:pPr lvl="0">
              <a:buNone/>
            </a:pPr>
            <a:endParaRPr lang="en-CA" dirty="0" smtClean="0"/>
          </a:p>
          <a:p>
            <a:pPr lvl="0">
              <a:buFontTx/>
              <a:buChar char="-"/>
            </a:pPr>
            <a:r>
              <a:rPr lang="en-US" b="1" dirty="0" smtClean="0"/>
              <a:t>Canada’s “Hundred Days”</a:t>
            </a:r>
            <a:r>
              <a:rPr lang="en-US" dirty="0" smtClean="0"/>
              <a:t> – many successful offensives</a:t>
            </a:r>
          </a:p>
          <a:p>
            <a:pPr lvl="0">
              <a:buNone/>
            </a:pPr>
            <a:endParaRPr lang="en-CA" dirty="0" smtClean="0"/>
          </a:p>
          <a:p>
            <a:pPr lvl="0">
              <a:buFontTx/>
              <a:buChar char="-"/>
            </a:pPr>
            <a:r>
              <a:rPr lang="en-US" dirty="0" smtClean="0"/>
              <a:t>Canadians commanded by Currie </a:t>
            </a:r>
            <a:r>
              <a:rPr lang="en-US" dirty="0" smtClean="0">
                <a:sym typeface="Wingdings"/>
              </a:rPr>
              <a:t></a:t>
            </a:r>
            <a:r>
              <a:rPr lang="en-US" dirty="0" smtClean="0"/>
              <a:t> win at Arras, </a:t>
            </a:r>
            <a:r>
              <a:rPr lang="en-US" dirty="0" err="1" smtClean="0"/>
              <a:t>Cambrai</a:t>
            </a:r>
            <a:r>
              <a:rPr lang="en-US" dirty="0" smtClean="0"/>
              <a:t>, </a:t>
            </a:r>
            <a:r>
              <a:rPr lang="en-US" dirty="0" err="1" smtClean="0"/>
              <a:t>Valenciennes</a:t>
            </a:r>
            <a:endParaRPr lang="en-US" dirty="0" smtClean="0"/>
          </a:p>
          <a:p>
            <a:pPr lvl="0">
              <a:buNone/>
            </a:pPr>
            <a:endParaRPr lang="en-CA" dirty="0" smtClean="0"/>
          </a:p>
          <a:p>
            <a:pPr lvl="0">
              <a:buNone/>
            </a:pPr>
            <a:r>
              <a:rPr lang="en-US" dirty="0" smtClean="0"/>
              <a:t>- Germany’s Kaiser abdicated</a:t>
            </a:r>
            <a:endParaRPr lang="en-CA" dirty="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US" b="1" u="sng" dirty="0" err="1" smtClean="0">
                <a:latin typeface="Academy Engraved LET" pitchFamily="2" charset="0"/>
              </a:rPr>
              <a:t>Homefront</a:t>
            </a:r>
            <a:r>
              <a:rPr lang="en-US" b="1" u="sng" dirty="0" smtClean="0">
                <a:latin typeface="Academy Engraved LET" pitchFamily="2" charset="0"/>
              </a:rPr>
              <a:t> Issues:</a:t>
            </a:r>
            <a:r>
              <a:rPr lang="en-CA" dirty="0" smtClean="0"/>
              <a:t/>
            </a:r>
            <a:br>
              <a:rPr lang="en-CA" dirty="0" smtClean="0"/>
            </a:br>
            <a:endParaRPr lang="en-CA" dirty="0"/>
          </a:p>
        </p:txBody>
      </p:sp>
      <p:sp>
        <p:nvSpPr>
          <p:cNvPr id="3" name="Content Placeholder 2"/>
          <p:cNvSpPr>
            <a:spLocks noGrp="1"/>
          </p:cNvSpPr>
          <p:nvPr>
            <p:ph idx="1"/>
          </p:nvPr>
        </p:nvSpPr>
        <p:spPr>
          <a:xfrm>
            <a:off x="457200" y="908720"/>
            <a:ext cx="8229600" cy="5217443"/>
          </a:xfrm>
        </p:spPr>
        <p:txBody>
          <a:bodyPr>
            <a:normAutofit lnSpcReduction="10000"/>
          </a:bodyPr>
          <a:lstStyle/>
          <a:p>
            <a:pPr>
              <a:buNone/>
            </a:pPr>
            <a:r>
              <a:rPr lang="en-US" b="1" u="sng" dirty="0" smtClean="0"/>
              <a:t>Employment, goods and materials:</a:t>
            </a:r>
            <a:endParaRPr lang="en-CA" dirty="0" smtClean="0"/>
          </a:p>
          <a:p>
            <a:pPr>
              <a:buNone/>
            </a:pPr>
            <a:r>
              <a:rPr lang="en-US" dirty="0" smtClean="0"/>
              <a:t>- Shell </a:t>
            </a:r>
            <a:r>
              <a:rPr lang="en-US" dirty="0" err="1" smtClean="0"/>
              <a:t>Committe</a:t>
            </a:r>
            <a:r>
              <a:rPr lang="en-US" dirty="0" smtClean="0"/>
              <a:t> &amp; Imperial Munitions Board, munitions factories &gt; build ships, airplanes, shells</a:t>
            </a:r>
            <a:endParaRPr lang="en-CA" dirty="0" smtClean="0"/>
          </a:p>
          <a:p>
            <a:pPr>
              <a:buNone/>
            </a:pPr>
            <a:endParaRPr lang="en-US" sz="1000" dirty="0" smtClean="0"/>
          </a:p>
          <a:p>
            <a:pPr>
              <a:buNone/>
            </a:pPr>
            <a:r>
              <a:rPr lang="en-US" dirty="0" smtClean="0"/>
              <a:t>- Hundreds of thousands employed in factories </a:t>
            </a:r>
            <a:endParaRPr lang="en-CA" dirty="0" smtClean="0"/>
          </a:p>
          <a:p>
            <a:pPr>
              <a:buNone/>
            </a:pPr>
            <a:endParaRPr lang="en-US" sz="1000" dirty="0" smtClean="0"/>
          </a:p>
          <a:p>
            <a:pPr>
              <a:buNone/>
            </a:pPr>
            <a:r>
              <a:rPr lang="en-US" dirty="0" smtClean="0"/>
              <a:t>-  massive production and export of goods </a:t>
            </a:r>
            <a:endParaRPr lang="en-CA" dirty="0" smtClean="0"/>
          </a:p>
          <a:p>
            <a:pPr>
              <a:buNone/>
            </a:pPr>
            <a:r>
              <a:rPr lang="en-US" dirty="0" smtClean="0"/>
              <a:t>		&gt; leads to scarcity of goods on </a:t>
            </a:r>
            <a:r>
              <a:rPr lang="en-US" dirty="0" err="1" smtClean="0"/>
              <a:t>homefront</a:t>
            </a:r>
            <a:endParaRPr lang="en-US" dirty="0" smtClean="0"/>
          </a:p>
          <a:p>
            <a:pPr>
              <a:buNone/>
            </a:pPr>
            <a:r>
              <a:rPr lang="en-US" dirty="0"/>
              <a:t>	</a:t>
            </a:r>
            <a:r>
              <a:rPr lang="en-US" dirty="0" smtClean="0"/>
              <a:t>  	&gt;  rationing of food for </a:t>
            </a:r>
            <a:r>
              <a:rPr lang="en-US" smtClean="0"/>
              <a:t>war effort</a:t>
            </a:r>
            <a:endParaRPr lang="en-US" dirty="0" smtClean="0"/>
          </a:p>
          <a:p>
            <a:pPr>
              <a:buNone/>
            </a:pPr>
            <a:r>
              <a:rPr lang="en-US" dirty="0"/>
              <a:t>	</a:t>
            </a:r>
            <a:r>
              <a:rPr lang="en-US" dirty="0" smtClean="0"/>
              <a:t>	&gt;  leads to high prices</a:t>
            </a:r>
            <a:endParaRPr lang="en-CA" dirty="0"/>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lstStyle/>
          <a:p>
            <a:pPr>
              <a:buNone/>
            </a:pPr>
            <a:r>
              <a:rPr lang="en-US" b="1" u="sng" dirty="0" smtClean="0"/>
              <a:t>Paying for the war:</a:t>
            </a:r>
            <a:endParaRPr lang="en-CA" dirty="0" smtClean="0"/>
          </a:p>
          <a:p>
            <a:pPr>
              <a:buNone/>
            </a:pPr>
            <a:r>
              <a:rPr lang="en-US" dirty="0" smtClean="0"/>
              <a:t>- victory bonds</a:t>
            </a:r>
            <a:endParaRPr lang="en-CA" dirty="0" smtClean="0"/>
          </a:p>
          <a:p>
            <a:pPr>
              <a:buNone/>
            </a:pPr>
            <a:r>
              <a:rPr lang="en-US" dirty="0" smtClean="0"/>
              <a:t>-  loans from the USA</a:t>
            </a:r>
            <a:endParaRPr lang="en-CA" dirty="0" smtClean="0"/>
          </a:p>
          <a:p>
            <a:pPr>
              <a:buNone/>
            </a:pPr>
            <a:r>
              <a:rPr lang="en-US" dirty="0" smtClean="0"/>
              <a:t>-  taxes (income tax introduced)</a:t>
            </a:r>
            <a:endParaRPr lang="en-CA" dirty="0"/>
          </a:p>
        </p:txBody>
      </p:sp>
      <p:sp>
        <p:nvSpPr>
          <p:cNvPr id="4" name="Title 1"/>
          <p:cNvSpPr>
            <a:spLocks noGrp="1"/>
          </p:cNvSpPr>
          <p:nvPr>
            <p:ph type="title"/>
          </p:nvPr>
        </p:nvSpPr>
        <p:spPr>
          <a:xfrm>
            <a:off x="457200" y="274638"/>
            <a:ext cx="8229600" cy="706090"/>
          </a:xfrm>
        </p:spPr>
        <p:txBody>
          <a:bodyPr>
            <a:normAutofit fontScale="90000"/>
          </a:bodyPr>
          <a:lstStyle/>
          <a:p>
            <a:pPr algn="l"/>
            <a:r>
              <a:rPr lang="en-US" sz="3100" b="1" u="sng" dirty="0" err="1" smtClean="0">
                <a:latin typeface="Academy Engraved LET" pitchFamily="2" charset="0"/>
              </a:rPr>
              <a:t>Homefront</a:t>
            </a:r>
            <a:r>
              <a:rPr lang="en-US" sz="3100" b="1" u="sng" dirty="0" smtClean="0">
                <a:latin typeface="Academy Engraved LET" pitchFamily="2" charset="0"/>
              </a:rPr>
              <a:t> Issues cont.</a:t>
            </a:r>
            <a:r>
              <a:rPr lang="en-CA" dirty="0" smtClean="0"/>
              <a:t/>
            </a:r>
            <a:br>
              <a:rPr lang="en-CA" dirty="0" smtClean="0"/>
            </a:br>
            <a:endParaRPr lang="en-CA"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u="sng" dirty="0" smtClean="0">
                <a:latin typeface="Academy Engraved LET" pitchFamily="2" charset="0"/>
              </a:rPr>
              <a:t>War's Impact on Canada:</a:t>
            </a:r>
            <a:endParaRPr lang="en-CA" dirty="0">
              <a:latin typeface="Academy Engraved LET" pitchFamily="2" charset="0"/>
            </a:endParaRPr>
          </a:p>
        </p:txBody>
      </p:sp>
      <p:sp>
        <p:nvSpPr>
          <p:cNvPr id="3" name="Content Placeholder 2"/>
          <p:cNvSpPr>
            <a:spLocks noGrp="1"/>
          </p:cNvSpPr>
          <p:nvPr>
            <p:ph idx="1"/>
          </p:nvPr>
        </p:nvSpPr>
        <p:spPr>
          <a:xfrm>
            <a:off x="457200" y="1268760"/>
            <a:ext cx="8229600" cy="4857403"/>
          </a:xfrm>
        </p:spPr>
        <p:txBody>
          <a:bodyPr/>
          <a:lstStyle/>
          <a:p>
            <a:pPr>
              <a:buNone/>
            </a:pPr>
            <a:r>
              <a:rPr lang="en-CA" dirty="0" smtClean="0"/>
              <a:t>        </a:t>
            </a:r>
            <a:r>
              <a:rPr lang="en-CA" u="sng" dirty="0" smtClean="0"/>
              <a:t>Positive</a:t>
            </a:r>
            <a:r>
              <a:rPr lang="en-CA" dirty="0" smtClean="0"/>
              <a:t>		             </a:t>
            </a:r>
            <a:r>
              <a:rPr lang="en-CA" u="sng" dirty="0" smtClean="0"/>
              <a:t>Negative</a:t>
            </a:r>
            <a:endParaRPr lang="en-CA" u="sng" dirty="0"/>
          </a:p>
        </p:txBody>
      </p:sp>
      <p:cxnSp>
        <p:nvCxnSpPr>
          <p:cNvPr id="5" name="Straight Connector 4"/>
          <p:cNvCxnSpPr/>
          <p:nvPr/>
        </p:nvCxnSpPr>
        <p:spPr>
          <a:xfrm>
            <a:off x="4211960" y="1484784"/>
            <a:ext cx="0" cy="403244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6048672"/>
          </a:xfrm>
        </p:spPr>
        <p:txBody>
          <a:bodyPr>
            <a:normAutofit fontScale="92500" lnSpcReduction="20000"/>
          </a:bodyPr>
          <a:lstStyle/>
          <a:p>
            <a:pPr>
              <a:buNone/>
            </a:pPr>
            <a:r>
              <a:rPr lang="en-US" b="1" u="sng" dirty="0" smtClean="0"/>
              <a:t>End of War</a:t>
            </a:r>
            <a:endParaRPr lang="en-CA" dirty="0" smtClean="0"/>
          </a:p>
          <a:p>
            <a:pPr lvl="0">
              <a:buNone/>
            </a:pPr>
            <a:r>
              <a:rPr lang="en-US" dirty="0" smtClean="0"/>
              <a:t>Armistice signed in France </a:t>
            </a:r>
          </a:p>
          <a:p>
            <a:pPr lvl="0">
              <a:buNone/>
            </a:pPr>
            <a:r>
              <a:rPr lang="en-US" dirty="0" smtClean="0">
                <a:sym typeface="Wingdings"/>
              </a:rPr>
              <a:t>            </a:t>
            </a:r>
            <a:r>
              <a:rPr lang="en-US" dirty="0" smtClean="0"/>
              <a:t>  November 11, at 11:00 am,  1918</a:t>
            </a:r>
            <a:endParaRPr lang="en-CA" dirty="0" smtClean="0"/>
          </a:p>
          <a:p>
            <a:pPr>
              <a:buNone/>
            </a:pPr>
            <a:r>
              <a:rPr lang="en-US" dirty="0" smtClean="0"/>
              <a:t> </a:t>
            </a:r>
            <a:endParaRPr lang="en-CA" dirty="0" smtClean="0"/>
          </a:p>
          <a:p>
            <a:pPr lvl="0">
              <a:buNone/>
            </a:pPr>
            <a:r>
              <a:rPr lang="en-US" dirty="0" smtClean="0"/>
              <a:t>65 million soldiers fought</a:t>
            </a:r>
            <a:endParaRPr lang="en-CA" dirty="0" smtClean="0"/>
          </a:p>
          <a:p>
            <a:pPr lvl="0">
              <a:buNone/>
            </a:pPr>
            <a:r>
              <a:rPr lang="en-US" dirty="0" smtClean="0"/>
              <a:t>10 million soldiers died (at least)</a:t>
            </a:r>
            <a:endParaRPr lang="en-CA" dirty="0" smtClean="0"/>
          </a:p>
          <a:p>
            <a:pPr lvl="0">
              <a:buNone/>
            </a:pPr>
            <a:r>
              <a:rPr lang="en-US" dirty="0" smtClean="0"/>
              <a:t>29 million injured, missing, captured</a:t>
            </a:r>
            <a:endParaRPr lang="en-CA" dirty="0" smtClean="0"/>
          </a:p>
          <a:p>
            <a:pPr lvl="0">
              <a:buNone/>
            </a:pPr>
            <a:r>
              <a:rPr lang="en-US" dirty="0" smtClean="0"/>
              <a:t>billions of dollars</a:t>
            </a:r>
            <a:endParaRPr lang="en-CA" dirty="0" smtClean="0"/>
          </a:p>
          <a:p>
            <a:pPr lvl="0">
              <a:buNone/>
            </a:pPr>
            <a:r>
              <a:rPr lang="en-US" dirty="0" smtClean="0"/>
              <a:t>“War to End all Wars”</a:t>
            </a:r>
            <a:endParaRPr lang="en-CA" dirty="0" smtClean="0"/>
          </a:p>
          <a:p>
            <a:pPr>
              <a:buNone/>
            </a:pPr>
            <a:r>
              <a:rPr lang="en-US" dirty="0" smtClean="0"/>
              <a:t> </a:t>
            </a:r>
            <a:endParaRPr lang="en-CA" dirty="0" smtClean="0"/>
          </a:p>
          <a:p>
            <a:pPr>
              <a:buNone/>
            </a:pPr>
            <a:r>
              <a:rPr lang="en-US" b="1" u="sng" dirty="0" smtClean="0"/>
              <a:t>Aftermath of War:</a:t>
            </a:r>
            <a:endParaRPr lang="en-CA" dirty="0" smtClean="0"/>
          </a:p>
          <a:p>
            <a:pPr lvl="0">
              <a:buNone/>
            </a:pPr>
            <a:r>
              <a:rPr lang="en-US" dirty="0" smtClean="0"/>
              <a:t>people starving (transportation &amp; crops ruined)</a:t>
            </a:r>
            <a:endParaRPr lang="en-CA" dirty="0" smtClean="0"/>
          </a:p>
          <a:p>
            <a:pPr lvl="0">
              <a:buNone/>
            </a:pPr>
            <a:r>
              <a:rPr lang="en-US" dirty="0" smtClean="0"/>
              <a:t>Spanish Flu </a:t>
            </a:r>
            <a:r>
              <a:rPr lang="en-US" dirty="0" smtClean="0">
                <a:sym typeface="Wingdings"/>
              </a:rPr>
              <a:t></a:t>
            </a:r>
            <a:r>
              <a:rPr lang="en-US" dirty="0" smtClean="0"/>
              <a:t> killed 22 million people</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pPr algn="l"/>
            <a:r>
              <a:rPr lang="en-CA" sz="2400" i="1" dirty="0" smtClean="0">
                <a:solidFill>
                  <a:srgbClr val="FFC000"/>
                </a:solidFill>
              </a:rPr>
              <a:t>Balkans cont. </a:t>
            </a:r>
            <a:endParaRPr lang="en-CA" sz="2400" i="1" dirty="0">
              <a:solidFill>
                <a:srgbClr val="FFC000"/>
              </a:solidFill>
            </a:endParaRPr>
          </a:p>
        </p:txBody>
      </p:sp>
      <p:sp>
        <p:nvSpPr>
          <p:cNvPr id="3" name="Content Placeholder 2"/>
          <p:cNvSpPr>
            <a:spLocks noGrp="1"/>
          </p:cNvSpPr>
          <p:nvPr>
            <p:ph idx="1"/>
          </p:nvPr>
        </p:nvSpPr>
        <p:spPr>
          <a:xfrm>
            <a:off x="457200" y="836712"/>
            <a:ext cx="8229600" cy="5688632"/>
          </a:xfrm>
        </p:spPr>
        <p:txBody>
          <a:bodyPr>
            <a:normAutofit/>
          </a:bodyPr>
          <a:lstStyle/>
          <a:p>
            <a:pPr lvl="1">
              <a:buFont typeface="Arial" pitchFamily="34" charset="0"/>
              <a:buChar char="•"/>
            </a:pPr>
            <a:r>
              <a:rPr lang="en-US" dirty="0" smtClean="0"/>
              <a:t>Major countries like Russia, Germany + AH had interests in the Balkans</a:t>
            </a:r>
            <a:endParaRPr lang="en-US" dirty="0"/>
          </a:p>
          <a:p>
            <a:pPr lvl="1">
              <a:buFont typeface="Arial" pitchFamily="34" charset="0"/>
              <a:buChar char="•"/>
            </a:pPr>
            <a:r>
              <a:rPr lang="en-US" sz="2800" b="1" u="sng" dirty="0" smtClean="0">
                <a:solidFill>
                  <a:srgbClr val="FFC000"/>
                </a:solidFill>
              </a:rPr>
              <a:t>Russia</a:t>
            </a:r>
            <a:r>
              <a:rPr lang="en-US" sz="2800" dirty="0" smtClean="0"/>
              <a:t> </a:t>
            </a:r>
            <a:r>
              <a:rPr lang="en-US" sz="2800" dirty="0" smtClean="0">
                <a:sym typeface="Wingdings"/>
              </a:rPr>
              <a:t> </a:t>
            </a:r>
            <a:r>
              <a:rPr lang="en-US" sz="2800" dirty="0" smtClean="0"/>
              <a:t>desire for Pan-Slavism, protect warm 		    water port</a:t>
            </a:r>
            <a:endParaRPr lang="en-CA" sz="2800" dirty="0" smtClean="0"/>
          </a:p>
          <a:p>
            <a:pPr>
              <a:buNone/>
            </a:pPr>
            <a:endParaRPr lang="en-CA" dirty="0"/>
          </a:p>
        </p:txBody>
      </p:sp>
      <p:pic>
        <p:nvPicPr>
          <p:cNvPr id="4" name="Picture 3" descr="dardanelles.jpg"/>
          <p:cNvPicPr>
            <a:picLocks noChangeAspect="1"/>
          </p:cNvPicPr>
          <p:nvPr/>
        </p:nvPicPr>
        <p:blipFill>
          <a:blip r:embed="rId2" cstate="print"/>
          <a:stretch>
            <a:fillRect/>
          </a:stretch>
        </p:blipFill>
        <p:spPr>
          <a:xfrm>
            <a:off x="5292080" y="2492896"/>
            <a:ext cx="3312368" cy="4079641"/>
          </a:xfrm>
          <a:prstGeom prst="rect">
            <a:avLst/>
          </a:prstGeom>
        </p:spPr>
      </p:pic>
      <p:pic>
        <p:nvPicPr>
          <p:cNvPr id="5" name="Picture 4" descr="close up dardanelles.jpg"/>
          <p:cNvPicPr>
            <a:picLocks noChangeAspect="1"/>
          </p:cNvPicPr>
          <p:nvPr/>
        </p:nvPicPr>
        <p:blipFill>
          <a:blip r:embed="rId3" cstate="print"/>
          <a:stretch>
            <a:fillRect/>
          </a:stretch>
        </p:blipFill>
        <p:spPr>
          <a:xfrm>
            <a:off x="251520" y="3212976"/>
            <a:ext cx="4824536" cy="2894721"/>
          </a:xfrm>
          <a:prstGeom prst="rect">
            <a:avLst/>
          </a:prstGeom>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904656"/>
          </a:xfrm>
        </p:spPr>
        <p:txBody>
          <a:bodyPr>
            <a:normAutofit lnSpcReduction="10000"/>
          </a:bodyPr>
          <a:lstStyle/>
          <a:p>
            <a:pPr>
              <a:buNone/>
            </a:pPr>
            <a:r>
              <a:rPr lang="en-US" b="1" u="sng" dirty="0" smtClean="0"/>
              <a:t>Woodrow Wilson’s 14 Points:</a:t>
            </a:r>
          </a:p>
          <a:p>
            <a:pPr>
              <a:buNone/>
            </a:pPr>
            <a:endParaRPr lang="en-CA" sz="1100" dirty="0" smtClean="0"/>
          </a:p>
          <a:p>
            <a:pPr lvl="0"/>
            <a:r>
              <a:rPr lang="en-US" dirty="0" smtClean="0"/>
              <a:t>suggested creating a “</a:t>
            </a:r>
            <a:r>
              <a:rPr lang="en-US" u="sng" dirty="0" smtClean="0"/>
              <a:t>League of Nations</a:t>
            </a:r>
            <a:r>
              <a:rPr lang="en-US" dirty="0" smtClean="0"/>
              <a:t>” based on principal of </a:t>
            </a:r>
            <a:r>
              <a:rPr lang="en-US" u="sng" dirty="0" smtClean="0"/>
              <a:t>collective security </a:t>
            </a:r>
            <a:r>
              <a:rPr lang="en-US" dirty="0" smtClean="0">
                <a:sym typeface="Wingdings"/>
              </a:rPr>
              <a:t></a:t>
            </a:r>
            <a:r>
              <a:rPr lang="en-US" dirty="0" smtClean="0"/>
              <a:t> If one member state of the League came under attack, all members help to suppress the aggressor</a:t>
            </a:r>
            <a:endParaRPr lang="en-CA" dirty="0" smtClean="0"/>
          </a:p>
          <a:p>
            <a:pPr lvl="0"/>
            <a:r>
              <a:rPr lang="en-US" dirty="0" smtClean="0"/>
              <a:t>League would use </a:t>
            </a:r>
            <a:r>
              <a:rPr lang="en-US" u="sng" dirty="0" smtClean="0"/>
              <a:t>economic sanctions </a:t>
            </a:r>
            <a:r>
              <a:rPr lang="en-US" dirty="0" smtClean="0"/>
              <a:t>to punish aggressors</a:t>
            </a:r>
            <a:endParaRPr lang="en-CA" dirty="0" smtClean="0"/>
          </a:p>
          <a:p>
            <a:pPr lvl="0"/>
            <a:r>
              <a:rPr lang="en-US" u="sng" dirty="0" smtClean="0"/>
              <a:t>Self-determination</a:t>
            </a:r>
            <a:r>
              <a:rPr lang="en-US" dirty="0" smtClean="0"/>
              <a:t> for nation states.  Re-draw the map of Europe to accommodate different ethnic groups (break up Austria-Hungary &amp; Germany)</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a:buNone/>
            </a:pPr>
            <a:r>
              <a:rPr lang="en-US" b="1" u="sng" dirty="0" smtClean="0">
                <a:latin typeface="Academy Engraved LET" pitchFamily="2" charset="0"/>
              </a:rPr>
              <a:t>Canada on the World Stage</a:t>
            </a:r>
            <a:endParaRPr lang="en-CA" dirty="0" smtClean="0">
              <a:latin typeface="Academy Engraved LET" pitchFamily="2" charset="0"/>
            </a:endParaRPr>
          </a:p>
          <a:p>
            <a:pPr>
              <a:buNone/>
            </a:pPr>
            <a:r>
              <a:rPr lang="en-US" dirty="0" smtClean="0"/>
              <a:t> </a:t>
            </a:r>
            <a:endParaRPr lang="en-CA" dirty="0" smtClean="0"/>
          </a:p>
          <a:p>
            <a:r>
              <a:rPr lang="en-US" dirty="0" smtClean="0"/>
              <a:t>PM Borden fought for 2 seats at the </a:t>
            </a:r>
            <a:r>
              <a:rPr lang="en-US" b="1" dirty="0" smtClean="0"/>
              <a:t>Paris Peace Conference</a:t>
            </a:r>
          </a:p>
          <a:p>
            <a:pPr>
              <a:buNone/>
            </a:pPr>
            <a:endParaRPr lang="en-CA" dirty="0" smtClean="0"/>
          </a:p>
          <a:p>
            <a:r>
              <a:rPr lang="en-US" dirty="0" smtClean="0"/>
              <a:t>Also among those who signed the Treaty of Versailles</a:t>
            </a:r>
          </a:p>
          <a:p>
            <a:pPr>
              <a:buNone/>
            </a:pPr>
            <a:endParaRPr lang="en-CA" dirty="0" smtClean="0"/>
          </a:p>
          <a:p>
            <a:r>
              <a:rPr lang="en-US" dirty="0" smtClean="0"/>
              <a:t>Becomes part of the League of Nations</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92688"/>
          </a:xfrm>
        </p:spPr>
        <p:txBody>
          <a:bodyPr>
            <a:normAutofit fontScale="85000" lnSpcReduction="10000"/>
          </a:bodyPr>
          <a:lstStyle/>
          <a:p>
            <a:pPr>
              <a:buNone/>
            </a:pPr>
            <a:r>
              <a:rPr lang="en-US" sz="3500" b="1" u="sng" dirty="0" smtClean="0"/>
              <a:t>Treaty of Versailles:</a:t>
            </a:r>
          </a:p>
          <a:p>
            <a:pPr>
              <a:buNone/>
            </a:pPr>
            <a:endParaRPr lang="en-CA" sz="1200" b="1" u="sng" dirty="0" smtClean="0"/>
          </a:p>
          <a:p>
            <a:pPr lvl="0">
              <a:buNone/>
            </a:pPr>
            <a:r>
              <a:rPr lang="en-US" dirty="0" smtClean="0"/>
              <a:t>France &amp; Belgium wanted stiff consequences for Germany</a:t>
            </a:r>
            <a:endParaRPr lang="en-CA" dirty="0" smtClean="0"/>
          </a:p>
          <a:p>
            <a:pPr>
              <a:buNone/>
            </a:pPr>
            <a:r>
              <a:rPr lang="en-US" sz="1200" i="1" dirty="0" smtClean="0"/>
              <a:t> </a:t>
            </a:r>
            <a:endParaRPr lang="en-CA" sz="1200" dirty="0" smtClean="0"/>
          </a:p>
          <a:p>
            <a:pPr>
              <a:buNone/>
            </a:pPr>
            <a:r>
              <a:rPr lang="en-US" i="1" u="sng" dirty="0" smtClean="0"/>
              <a:t>Germany’s Punishment:</a:t>
            </a:r>
            <a:endParaRPr lang="en-CA" dirty="0" smtClean="0"/>
          </a:p>
          <a:p>
            <a:pPr lvl="0">
              <a:buNone/>
            </a:pPr>
            <a:r>
              <a:rPr lang="en-US" dirty="0" smtClean="0"/>
              <a:t>Signed a “war guilt” clause taking blame for causing the war</a:t>
            </a:r>
            <a:endParaRPr lang="en-CA" dirty="0" smtClean="0"/>
          </a:p>
          <a:p>
            <a:pPr lvl="0">
              <a:buNone/>
            </a:pPr>
            <a:r>
              <a:rPr lang="en-US" dirty="0" smtClean="0"/>
              <a:t>Pay war reparations totaling $30 billion</a:t>
            </a:r>
            <a:endParaRPr lang="en-CA" dirty="0" smtClean="0"/>
          </a:p>
          <a:p>
            <a:pPr lvl="0">
              <a:buNone/>
            </a:pPr>
            <a:r>
              <a:rPr lang="en-US" dirty="0" smtClean="0"/>
              <a:t>Map of Europe re-drawn, Germany loses territory</a:t>
            </a:r>
            <a:endParaRPr lang="en-CA" dirty="0" smtClean="0"/>
          </a:p>
          <a:p>
            <a:pPr lvl="0">
              <a:buNone/>
            </a:pPr>
            <a:r>
              <a:rPr lang="en-US" dirty="0" smtClean="0"/>
              <a:t>Not allowed to have u-boats, or air force, limits to army</a:t>
            </a:r>
            <a:endParaRPr lang="en-CA" dirty="0" smtClean="0"/>
          </a:p>
          <a:p>
            <a:pPr>
              <a:buNone/>
            </a:pPr>
            <a:r>
              <a:rPr lang="en-US" dirty="0" smtClean="0"/>
              <a:t> </a:t>
            </a:r>
            <a:endParaRPr lang="en-CA" dirty="0" smtClean="0"/>
          </a:p>
          <a:p>
            <a:pPr>
              <a:buNone/>
            </a:pPr>
            <a:r>
              <a:rPr lang="en-US" b="1" dirty="0" smtClean="0"/>
              <a:t>Effects:</a:t>
            </a:r>
            <a:endParaRPr lang="en-CA" dirty="0" smtClean="0"/>
          </a:p>
          <a:p>
            <a:pPr lvl="0">
              <a:buNone/>
            </a:pPr>
            <a:r>
              <a:rPr lang="en-US" dirty="0" smtClean="0"/>
              <a:t>Germany’s economy in ruins, people demoralized </a:t>
            </a:r>
            <a:r>
              <a:rPr lang="en-US" dirty="0" smtClean="0">
                <a:sym typeface="Wingdings"/>
              </a:rPr>
              <a:t></a:t>
            </a:r>
            <a:r>
              <a:rPr lang="en-US" dirty="0" smtClean="0"/>
              <a:t> assists in  Hitler’s rise to power and World War II</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pPr>
              <a:buNone/>
            </a:pPr>
            <a:r>
              <a:rPr lang="en-US" b="1" u="sng" dirty="0" smtClean="0"/>
              <a:t>League of Nations Problems:</a:t>
            </a:r>
            <a:endParaRPr lang="en-CA" dirty="0" smtClean="0"/>
          </a:p>
          <a:p>
            <a:pPr lvl="0">
              <a:buNone/>
            </a:pPr>
            <a:endParaRPr lang="en-US" dirty="0" smtClean="0"/>
          </a:p>
          <a:p>
            <a:pPr lvl="0">
              <a:buNone/>
            </a:pPr>
            <a:r>
              <a:rPr lang="en-US" dirty="0" smtClean="0"/>
              <a:t>- League had no military force of its own </a:t>
            </a:r>
            <a:endParaRPr lang="en-CA" dirty="0" smtClean="0"/>
          </a:p>
          <a:p>
            <a:pPr lvl="0">
              <a:buNone/>
            </a:pPr>
            <a:r>
              <a:rPr lang="en-US" smtClean="0"/>
              <a:t>- Americans </a:t>
            </a:r>
            <a:r>
              <a:rPr lang="en-US" dirty="0" smtClean="0"/>
              <a:t>refused to join League of Nations</a:t>
            </a:r>
            <a:endParaRPr lang="en-CA" dirty="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Halifax Explosion</a:t>
            </a:r>
            <a:endParaRPr lang="en-CA" dirty="0"/>
          </a:p>
        </p:txBody>
      </p:sp>
      <p:sp>
        <p:nvSpPr>
          <p:cNvPr id="3" name="Content Placeholder 2"/>
          <p:cNvSpPr>
            <a:spLocks noGrp="1"/>
          </p:cNvSpPr>
          <p:nvPr>
            <p:ph idx="1"/>
          </p:nvPr>
        </p:nvSpPr>
        <p:spPr/>
        <p:txBody>
          <a:bodyPr/>
          <a:lstStyle/>
          <a:p>
            <a:r>
              <a:rPr lang="en-CA" dirty="0" smtClean="0"/>
              <a:t>Heritage Minute</a:t>
            </a:r>
          </a:p>
          <a:p>
            <a:r>
              <a:rPr lang="en-CA" dirty="0" smtClean="0">
                <a:hlinkClick r:id="rId2"/>
              </a:rPr>
              <a:t>https://www.historicacanada.ca/content/heritage-minutes/halifax-explosion?media_type=&amp;media_category=35</a:t>
            </a:r>
            <a:endParaRPr lang="en-CA" dirty="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John McCrae</a:t>
            </a:r>
            <a:endParaRPr lang="en-CA" dirty="0"/>
          </a:p>
        </p:txBody>
      </p:sp>
      <p:sp>
        <p:nvSpPr>
          <p:cNvPr id="3" name="Content Placeholder 2"/>
          <p:cNvSpPr>
            <a:spLocks noGrp="1"/>
          </p:cNvSpPr>
          <p:nvPr>
            <p:ph idx="1"/>
          </p:nvPr>
        </p:nvSpPr>
        <p:spPr/>
        <p:txBody>
          <a:bodyPr/>
          <a:lstStyle/>
          <a:p>
            <a:r>
              <a:rPr lang="en-CA" dirty="0" smtClean="0">
                <a:hlinkClick r:id="rId2"/>
              </a:rPr>
              <a:t>https://www.historicacanada.ca/content/heritage-minutes/john-mccrae?media_type=&amp;media_category=35</a:t>
            </a:r>
            <a:endParaRPr lang="en-CA" dirty="0"/>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Valour Road</a:t>
            </a:r>
            <a:endParaRPr lang="en-CA" dirty="0"/>
          </a:p>
        </p:txBody>
      </p:sp>
      <p:sp>
        <p:nvSpPr>
          <p:cNvPr id="3" name="Content Placeholder 2"/>
          <p:cNvSpPr>
            <a:spLocks noGrp="1"/>
          </p:cNvSpPr>
          <p:nvPr>
            <p:ph idx="1"/>
          </p:nvPr>
        </p:nvSpPr>
        <p:spPr/>
        <p:txBody>
          <a:bodyPr/>
          <a:lstStyle/>
          <a:p>
            <a:r>
              <a:rPr lang="en-CA" dirty="0" smtClean="0">
                <a:hlinkClick r:id="rId3"/>
              </a:rPr>
              <a:t>https://www.historicacanada.ca/content/heritage-minutes/valour-road?media_type=&amp;media_category=35</a:t>
            </a:r>
            <a:endParaRPr lang="en-CA" dirty="0"/>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Vimy</a:t>
            </a:r>
            <a:r>
              <a:rPr lang="en-CA" dirty="0" smtClean="0"/>
              <a:t> Ridge</a:t>
            </a:r>
            <a:endParaRPr lang="en-CA" dirty="0"/>
          </a:p>
        </p:txBody>
      </p:sp>
      <p:sp>
        <p:nvSpPr>
          <p:cNvPr id="3" name="Content Placeholder 2"/>
          <p:cNvSpPr>
            <a:spLocks noGrp="1"/>
          </p:cNvSpPr>
          <p:nvPr>
            <p:ph idx="1"/>
          </p:nvPr>
        </p:nvSpPr>
        <p:spPr/>
        <p:txBody>
          <a:bodyPr/>
          <a:lstStyle/>
          <a:p>
            <a:r>
              <a:rPr lang="en-CA" dirty="0" smtClean="0"/>
              <a:t>Heritage minute</a:t>
            </a:r>
          </a:p>
          <a:p>
            <a:r>
              <a:rPr lang="en-CA" dirty="0" smtClean="0">
                <a:hlinkClick r:id="rId3"/>
              </a:rPr>
              <a:t>https://www.historicacanada.ca/content/heritage-minutes/vimy-ridge?media_type=&amp;media_category=35</a:t>
            </a:r>
            <a:endParaRPr lang="en-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l"/>
            <a:r>
              <a:rPr lang="en-CA" sz="2400" i="1" dirty="0" smtClean="0">
                <a:solidFill>
                  <a:srgbClr val="FFC000"/>
                </a:solidFill>
              </a:rPr>
              <a:t>Balkans cont. </a:t>
            </a:r>
            <a:endParaRPr lang="en-CA" sz="2400" dirty="0"/>
          </a:p>
        </p:txBody>
      </p:sp>
      <p:sp>
        <p:nvSpPr>
          <p:cNvPr id="3" name="Content Placeholder 2"/>
          <p:cNvSpPr>
            <a:spLocks noGrp="1"/>
          </p:cNvSpPr>
          <p:nvPr>
            <p:ph idx="1"/>
          </p:nvPr>
        </p:nvSpPr>
        <p:spPr>
          <a:xfrm>
            <a:off x="457200" y="908720"/>
            <a:ext cx="8229600" cy="5217443"/>
          </a:xfrm>
        </p:spPr>
        <p:txBody>
          <a:bodyPr/>
          <a:lstStyle/>
          <a:p>
            <a:pPr marL="342900" lvl="2" indent="-342900"/>
            <a:r>
              <a:rPr lang="en-US" sz="2800" b="1" u="sng" dirty="0" smtClean="0">
                <a:solidFill>
                  <a:srgbClr val="FFC000"/>
                </a:solidFill>
              </a:rPr>
              <a:t>A-H</a:t>
            </a:r>
            <a:r>
              <a:rPr lang="en-US" sz="2800" dirty="0" smtClean="0"/>
              <a:t> </a:t>
            </a:r>
            <a:r>
              <a:rPr lang="en-US" sz="2800" dirty="0" smtClean="0">
                <a:sym typeface="Wingdings"/>
              </a:rPr>
              <a:t></a:t>
            </a:r>
            <a:r>
              <a:rPr lang="en-US" sz="2800" dirty="0" smtClean="0"/>
              <a:t> feared Pan-Slavism (many parts of empire </a:t>
            </a:r>
          </a:p>
          <a:p>
            <a:pPr marL="342900" lvl="2" indent="-342900">
              <a:buNone/>
            </a:pPr>
            <a:r>
              <a:rPr lang="en-US" sz="2800" dirty="0"/>
              <a:t>	</a:t>
            </a:r>
            <a:r>
              <a:rPr lang="en-US" sz="2800" dirty="0" smtClean="0"/>
              <a:t>	      were  </a:t>
            </a:r>
            <a:r>
              <a:rPr lang="en-US" sz="2800" dirty="0" err="1" smtClean="0"/>
              <a:t>slavic</a:t>
            </a:r>
            <a:r>
              <a:rPr lang="en-US" sz="2800" dirty="0" smtClean="0"/>
              <a:t>) A-H feared losing grip of empire</a:t>
            </a:r>
            <a:endParaRPr lang="en-CA" sz="2800" dirty="0" smtClean="0"/>
          </a:p>
          <a:p>
            <a:pPr>
              <a:buNone/>
            </a:pPr>
            <a:endParaRPr lang="en-CA" dirty="0"/>
          </a:p>
        </p:txBody>
      </p:sp>
      <p:pic>
        <p:nvPicPr>
          <p:cNvPr id="4" name="Picture 3" descr="austro-hungarian-map 2.png"/>
          <p:cNvPicPr>
            <a:picLocks noChangeAspect="1"/>
          </p:cNvPicPr>
          <p:nvPr/>
        </p:nvPicPr>
        <p:blipFill>
          <a:blip r:embed="rId2" cstate="print"/>
          <a:stretch>
            <a:fillRect/>
          </a:stretch>
        </p:blipFill>
        <p:spPr>
          <a:xfrm>
            <a:off x="3826569" y="2132856"/>
            <a:ext cx="5065911" cy="3816424"/>
          </a:xfrm>
          <a:prstGeom prst="rect">
            <a:avLst/>
          </a:prstGeom>
        </p:spPr>
      </p:pic>
      <p:pic>
        <p:nvPicPr>
          <p:cNvPr id="5" name="Picture 4" descr="austro-hungarian-map.jpg"/>
          <p:cNvPicPr>
            <a:picLocks noChangeAspect="1"/>
          </p:cNvPicPr>
          <p:nvPr/>
        </p:nvPicPr>
        <p:blipFill>
          <a:blip r:embed="rId3" cstate="print"/>
          <a:stretch>
            <a:fillRect/>
          </a:stretch>
        </p:blipFill>
        <p:spPr>
          <a:xfrm>
            <a:off x="315242" y="3018314"/>
            <a:ext cx="4688806" cy="354786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l"/>
            <a:r>
              <a:rPr lang="en-CA" sz="2400" i="1" dirty="0" smtClean="0">
                <a:solidFill>
                  <a:srgbClr val="FFC000"/>
                </a:solidFill>
              </a:rPr>
              <a:t>Balkans cont. </a:t>
            </a:r>
            <a:endParaRPr lang="en-CA" sz="2400" dirty="0"/>
          </a:p>
        </p:txBody>
      </p:sp>
      <p:sp>
        <p:nvSpPr>
          <p:cNvPr id="3" name="Content Placeholder 2"/>
          <p:cNvSpPr>
            <a:spLocks noGrp="1"/>
          </p:cNvSpPr>
          <p:nvPr>
            <p:ph idx="1"/>
          </p:nvPr>
        </p:nvSpPr>
        <p:spPr>
          <a:xfrm>
            <a:off x="457200" y="1052736"/>
            <a:ext cx="8229600" cy="5073427"/>
          </a:xfrm>
        </p:spPr>
        <p:txBody>
          <a:bodyPr/>
          <a:lstStyle/>
          <a:p>
            <a:pPr marL="342900" lvl="2" indent="-342900"/>
            <a:r>
              <a:rPr lang="en-US" sz="2800" b="1" u="sng" dirty="0" smtClean="0">
                <a:solidFill>
                  <a:srgbClr val="FFC000"/>
                </a:solidFill>
              </a:rPr>
              <a:t>Ottoman Empire </a:t>
            </a:r>
            <a:r>
              <a:rPr lang="en-US" sz="2800" dirty="0" smtClean="0">
                <a:sym typeface="Wingdings"/>
              </a:rPr>
              <a:t></a:t>
            </a:r>
            <a:r>
              <a:rPr lang="en-US" sz="2800" dirty="0" smtClean="0"/>
              <a:t>controlled area for 100 years,  			     crumbling empire</a:t>
            </a:r>
            <a:endParaRPr lang="en-CA" sz="2800" dirty="0" smtClean="0"/>
          </a:p>
          <a:p>
            <a:endParaRPr lang="en-CA" dirty="0"/>
          </a:p>
        </p:txBody>
      </p:sp>
      <p:pic>
        <p:nvPicPr>
          <p:cNvPr id="4" name="Picture 3" descr="ottoman empire.jpg"/>
          <p:cNvPicPr>
            <a:picLocks noChangeAspect="1"/>
          </p:cNvPicPr>
          <p:nvPr/>
        </p:nvPicPr>
        <p:blipFill>
          <a:blip r:embed="rId2" cstate="print"/>
          <a:stretch>
            <a:fillRect/>
          </a:stretch>
        </p:blipFill>
        <p:spPr>
          <a:xfrm>
            <a:off x="323528" y="2276872"/>
            <a:ext cx="4106764" cy="2053382"/>
          </a:xfrm>
          <a:prstGeom prst="rect">
            <a:avLst/>
          </a:prstGeom>
        </p:spPr>
      </p:pic>
      <p:pic>
        <p:nvPicPr>
          <p:cNvPr id="5" name="Picture 4" descr="ottoman empire 1600s.jpg"/>
          <p:cNvPicPr>
            <a:picLocks noChangeAspect="1"/>
          </p:cNvPicPr>
          <p:nvPr/>
        </p:nvPicPr>
        <p:blipFill>
          <a:blip r:embed="rId3" cstate="print"/>
          <a:stretch>
            <a:fillRect/>
          </a:stretch>
        </p:blipFill>
        <p:spPr>
          <a:xfrm>
            <a:off x="4499992" y="3573016"/>
            <a:ext cx="4356679" cy="295232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pPr algn="l"/>
            <a:r>
              <a:rPr lang="en-CA" sz="2400" i="1" u="sng" dirty="0" smtClean="0">
                <a:solidFill>
                  <a:srgbClr val="FFC000"/>
                </a:solidFill>
              </a:rPr>
              <a:t>Balkans cont.</a:t>
            </a:r>
            <a:endParaRPr lang="en-CA" sz="2400" i="1" u="sng" dirty="0">
              <a:solidFill>
                <a:srgbClr val="FFC000"/>
              </a:solidFill>
            </a:endParaRPr>
          </a:p>
        </p:txBody>
      </p:sp>
      <p:sp>
        <p:nvSpPr>
          <p:cNvPr id="3" name="Content Placeholder 2"/>
          <p:cNvSpPr>
            <a:spLocks noGrp="1"/>
          </p:cNvSpPr>
          <p:nvPr>
            <p:ph idx="1"/>
          </p:nvPr>
        </p:nvSpPr>
        <p:spPr>
          <a:xfrm>
            <a:off x="251520" y="908720"/>
            <a:ext cx="8435280" cy="5688632"/>
          </a:xfrm>
        </p:spPr>
        <p:txBody>
          <a:bodyPr>
            <a:normAutofit/>
          </a:bodyPr>
          <a:lstStyle/>
          <a:p>
            <a:pPr lvl="1">
              <a:buNone/>
            </a:pPr>
            <a:r>
              <a:rPr lang="en-CA" sz="3600" b="1" dirty="0"/>
              <a:t> </a:t>
            </a:r>
            <a:r>
              <a:rPr lang="en-CA" sz="3600" b="1" dirty="0" smtClean="0"/>
              <a:t>= TENSIONS !</a:t>
            </a:r>
            <a:endParaRPr lang="en-CA" sz="3600" b="1" dirty="0"/>
          </a:p>
        </p:txBody>
      </p:sp>
      <p:pic>
        <p:nvPicPr>
          <p:cNvPr id="4" name="Picture 3" descr="balkan-troubles-cartoon.jpg"/>
          <p:cNvPicPr>
            <a:picLocks noChangeAspect="1"/>
          </p:cNvPicPr>
          <p:nvPr/>
        </p:nvPicPr>
        <p:blipFill>
          <a:blip r:embed="rId2" cstate="print"/>
          <a:stretch>
            <a:fillRect/>
          </a:stretch>
        </p:blipFill>
        <p:spPr>
          <a:xfrm>
            <a:off x="3707904" y="404664"/>
            <a:ext cx="5150346" cy="613463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endParaRPr lang="en-CA"/>
          </a:p>
        </p:txBody>
      </p:sp>
      <p:sp>
        <p:nvSpPr>
          <p:cNvPr id="103427" name="Rectangle 3"/>
          <p:cNvSpPr>
            <a:spLocks noGrp="1" noChangeArrowheads="1"/>
          </p:cNvSpPr>
          <p:nvPr>
            <p:ph type="body" idx="1"/>
          </p:nvPr>
        </p:nvSpPr>
        <p:spPr/>
        <p:txBody>
          <a:bodyPr/>
          <a:lstStyle/>
          <a:p>
            <a:endParaRPr lang="en-CA"/>
          </a:p>
        </p:txBody>
      </p:sp>
      <p:pic>
        <p:nvPicPr>
          <p:cNvPr id="103428" name="Picture 4" descr="H:\Wilhelm.jpg"/>
          <p:cNvPicPr>
            <a:picLocks noChangeAspect="1" noChangeArrowheads="1"/>
          </p:cNvPicPr>
          <p:nvPr/>
        </p:nvPicPr>
        <p:blipFill>
          <a:blip r:embed="rId2" cstate="print"/>
          <a:srcRect/>
          <a:stretch>
            <a:fillRect/>
          </a:stretch>
        </p:blipFill>
        <p:spPr bwMode="auto">
          <a:xfrm>
            <a:off x="2136775" y="0"/>
            <a:ext cx="4867275" cy="6858000"/>
          </a:xfrm>
          <a:prstGeom prst="rect">
            <a:avLst/>
          </a:prstGeom>
          <a:noFill/>
        </p:spPr>
      </p:pic>
      <p:sp>
        <p:nvSpPr>
          <p:cNvPr id="103431" name="Line 7"/>
          <p:cNvSpPr>
            <a:spLocks noChangeShapeType="1"/>
          </p:cNvSpPr>
          <p:nvPr/>
        </p:nvSpPr>
        <p:spPr bwMode="auto">
          <a:xfrm flipH="1">
            <a:off x="6444208" y="2636912"/>
            <a:ext cx="1828800" cy="1295400"/>
          </a:xfrm>
          <a:prstGeom prst="line">
            <a:avLst/>
          </a:prstGeom>
          <a:noFill/>
          <a:ln w="254000">
            <a:solidFill>
              <a:schemeClr val="hlink"/>
            </a:solidFill>
            <a:round/>
            <a:headEnd type="none" w="sm" len="sm"/>
            <a:tailEnd type="stealth" w="lg" len="lg"/>
          </a:ln>
          <a:effectLst/>
        </p:spPr>
        <p:txBody>
          <a:bodyPr wrap="none" anchor="ctr"/>
          <a:lstStyle/>
          <a:p>
            <a:endParaRPr lang="en-CA"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latin typeface="Academy Engraved LET" pitchFamily="2" charset="0"/>
              </a:rPr>
              <a:t>IMMEDIATE CAUSE  /  Catalyst:</a:t>
            </a:r>
            <a:endParaRPr lang="en-CA" dirty="0">
              <a:latin typeface="Academy Engraved LET" pitchFamily="2" charset="0"/>
            </a:endParaRPr>
          </a:p>
        </p:txBody>
      </p:sp>
      <p:sp>
        <p:nvSpPr>
          <p:cNvPr id="3" name="Content Placeholder 2"/>
          <p:cNvSpPr>
            <a:spLocks noGrp="1"/>
          </p:cNvSpPr>
          <p:nvPr>
            <p:ph idx="1"/>
          </p:nvPr>
        </p:nvSpPr>
        <p:spPr/>
        <p:txBody>
          <a:bodyPr/>
          <a:lstStyle/>
          <a:p>
            <a:pPr>
              <a:buNone/>
            </a:pPr>
            <a:r>
              <a:rPr lang="en-US" dirty="0"/>
              <a:t>1. Assassination of AH archduke Franz Ferdinand</a:t>
            </a:r>
            <a:endParaRPr lang="en-CA" dirty="0"/>
          </a:p>
        </p:txBody>
      </p:sp>
      <p:pic>
        <p:nvPicPr>
          <p:cNvPr id="4" name="Picture 3" descr="franz ferdinand.jpg"/>
          <p:cNvPicPr>
            <a:picLocks noChangeAspect="1"/>
          </p:cNvPicPr>
          <p:nvPr/>
        </p:nvPicPr>
        <p:blipFill>
          <a:blip r:embed="rId2" cstate="print"/>
          <a:stretch>
            <a:fillRect/>
          </a:stretch>
        </p:blipFill>
        <p:spPr>
          <a:xfrm>
            <a:off x="251520" y="2780928"/>
            <a:ext cx="4764205" cy="3240360"/>
          </a:xfrm>
          <a:prstGeom prst="rect">
            <a:avLst/>
          </a:prstGeom>
        </p:spPr>
      </p:pic>
      <p:pic>
        <p:nvPicPr>
          <p:cNvPr id="5" name="Picture 4" descr="franz ferd dead.jpg"/>
          <p:cNvPicPr>
            <a:picLocks noChangeAspect="1"/>
          </p:cNvPicPr>
          <p:nvPr/>
        </p:nvPicPr>
        <p:blipFill>
          <a:blip r:embed="rId3" cstate="print"/>
          <a:stretch>
            <a:fillRect/>
          </a:stretch>
        </p:blipFill>
        <p:spPr>
          <a:xfrm>
            <a:off x="5148064" y="3068960"/>
            <a:ext cx="3434696" cy="267480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426170"/>
          </a:xfrm>
        </p:spPr>
        <p:txBody>
          <a:bodyPr>
            <a:normAutofit fontScale="90000"/>
          </a:bodyPr>
          <a:lstStyle/>
          <a:p>
            <a:pPr algn="l"/>
            <a:r>
              <a:rPr lang="en-US" sz="5300" b="1" u="sng" dirty="0" smtClean="0">
                <a:solidFill>
                  <a:srgbClr val="FFC000"/>
                </a:solidFill>
                <a:latin typeface="Academy Engraved LET" pitchFamily="2" charset="0"/>
              </a:rPr>
              <a:t>BACKGROUND CAUSES:</a:t>
            </a:r>
            <a:r>
              <a:rPr lang="en-CA" dirty="0">
                <a:solidFill>
                  <a:srgbClr val="FFC000"/>
                </a:solidFill>
              </a:rPr>
              <a:t/>
            </a:r>
            <a:br>
              <a:rPr lang="en-CA" dirty="0">
                <a:solidFill>
                  <a:srgbClr val="FFC000"/>
                </a:solidFill>
              </a:rPr>
            </a:br>
            <a:endParaRPr lang="en-CA" dirty="0">
              <a:solidFill>
                <a:srgbClr val="FFC000"/>
              </a:solidFill>
            </a:endParaRPr>
          </a:p>
        </p:txBody>
      </p:sp>
      <p:sp>
        <p:nvSpPr>
          <p:cNvPr id="3" name="Content Placeholder 2"/>
          <p:cNvSpPr>
            <a:spLocks noGrp="1"/>
          </p:cNvSpPr>
          <p:nvPr>
            <p:ph idx="1"/>
          </p:nvPr>
        </p:nvSpPr>
        <p:spPr/>
        <p:txBody>
          <a:bodyPr>
            <a:normAutofit/>
          </a:bodyPr>
          <a:lstStyle/>
          <a:p>
            <a:pPr marL="514350" indent="-514350">
              <a:buAutoNum type="arabicPeriod"/>
            </a:pPr>
            <a:r>
              <a:rPr lang="en-CA" sz="4400" dirty="0" smtClean="0"/>
              <a:t>NATIONALISM</a:t>
            </a:r>
          </a:p>
          <a:p>
            <a:pPr marL="514350" indent="-514350">
              <a:buAutoNum type="arabicPeriod"/>
            </a:pPr>
            <a:r>
              <a:rPr lang="en-CA" sz="4400" dirty="0" smtClean="0"/>
              <a:t>IMPERIALISM</a:t>
            </a:r>
          </a:p>
          <a:p>
            <a:pPr marL="514350" indent="-514350">
              <a:buAutoNum type="arabicPeriod"/>
            </a:pPr>
            <a:r>
              <a:rPr lang="en-CA" sz="4400" dirty="0" smtClean="0"/>
              <a:t>MILITARISM</a:t>
            </a:r>
          </a:p>
          <a:p>
            <a:pPr marL="514350" indent="-514350">
              <a:buAutoNum type="arabicPeriod"/>
            </a:pPr>
            <a:r>
              <a:rPr lang="en-CA" sz="4100" dirty="0" smtClean="0"/>
              <a:t>ALLIANCE SYSTEMS</a:t>
            </a:r>
          </a:p>
          <a:p>
            <a:pPr marL="514350" indent="-514350">
              <a:buAutoNum type="arabicPeriod"/>
            </a:pPr>
            <a:r>
              <a:rPr lang="en-CA" sz="4400" dirty="0" smtClean="0"/>
              <a:t>BALKANS</a:t>
            </a:r>
          </a:p>
          <a:p>
            <a:pPr marL="514350" indent="-514350">
              <a:buNone/>
            </a:pPr>
            <a:endParaRPr lang="en-CA" sz="4000" dirty="0" smtClean="0"/>
          </a:p>
          <a:p>
            <a:pPr marL="514350" indent="-514350">
              <a:buNone/>
            </a:pPr>
            <a:endParaRPr lang="en-CA" sz="4400" dirty="0"/>
          </a:p>
        </p:txBody>
      </p:sp>
      <p:pic>
        <p:nvPicPr>
          <p:cNvPr id="4" name="Picture 3" descr="causes image.jpg"/>
          <p:cNvPicPr>
            <a:picLocks noChangeAspect="1"/>
          </p:cNvPicPr>
          <p:nvPr/>
        </p:nvPicPr>
        <p:blipFill>
          <a:blip r:embed="rId2" cstate="print"/>
          <a:stretch>
            <a:fillRect/>
          </a:stretch>
        </p:blipFill>
        <p:spPr>
          <a:xfrm>
            <a:off x="5220072" y="1268760"/>
            <a:ext cx="3600400" cy="466041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t>WILHELM AND FERDINAND</a:t>
            </a:r>
          </a:p>
        </p:txBody>
      </p:sp>
      <p:sp>
        <p:nvSpPr>
          <p:cNvPr id="101379" name="Rectangle 3"/>
          <p:cNvSpPr>
            <a:spLocks noGrp="1" noChangeArrowheads="1"/>
          </p:cNvSpPr>
          <p:nvPr>
            <p:ph type="body" idx="1"/>
          </p:nvPr>
        </p:nvSpPr>
        <p:spPr/>
        <p:txBody>
          <a:bodyPr/>
          <a:lstStyle/>
          <a:p>
            <a:endParaRPr lang="en-CA"/>
          </a:p>
        </p:txBody>
      </p:sp>
      <p:pic>
        <p:nvPicPr>
          <p:cNvPr id="101380" name="Picture 4" descr="C:\Documents and Settings\barry\Desktop\WilhelmFerd.jpg"/>
          <p:cNvPicPr>
            <a:picLocks noChangeAspect="1" noChangeArrowheads="1"/>
          </p:cNvPicPr>
          <p:nvPr/>
        </p:nvPicPr>
        <p:blipFill>
          <a:blip r:embed="rId3" cstate="print"/>
          <a:srcRect/>
          <a:stretch>
            <a:fillRect/>
          </a:stretch>
        </p:blipFill>
        <p:spPr bwMode="auto">
          <a:xfrm>
            <a:off x="1066800" y="1465263"/>
            <a:ext cx="7239000" cy="5392737"/>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endParaRPr lang="en-GB"/>
          </a:p>
        </p:txBody>
      </p:sp>
      <p:sp>
        <p:nvSpPr>
          <p:cNvPr id="99331" name="Rectangle 3"/>
          <p:cNvSpPr>
            <a:spLocks noGrp="1" noChangeArrowheads="1"/>
          </p:cNvSpPr>
          <p:nvPr>
            <p:ph type="body" idx="1"/>
          </p:nvPr>
        </p:nvSpPr>
        <p:spPr/>
        <p:txBody>
          <a:bodyPr/>
          <a:lstStyle/>
          <a:p>
            <a:endParaRPr lang="en-GB"/>
          </a:p>
        </p:txBody>
      </p:sp>
      <p:pic>
        <p:nvPicPr>
          <p:cNvPr id="99332" name="Picture 4" descr="C:\WINDOWS\Profiles\barry\Desktop\franzferd+family.jpg"/>
          <p:cNvPicPr>
            <a:picLocks noChangeAspect="1" noChangeArrowheads="1"/>
          </p:cNvPicPr>
          <p:nvPr/>
        </p:nvPicPr>
        <p:blipFill>
          <a:blip r:embed="rId3" cstate="print"/>
          <a:srcRect/>
          <a:stretch>
            <a:fillRect/>
          </a:stretch>
        </p:blipFill>
        <p:spPr bwMode="auto">
          <a:xfrm>
            <a:off x="1843088" y="0"/>
            <a:ext cx="5457825" cy="6858000"/>
          </a:xfrm>
          <a:prstGeom prst="rect">
            <a:avLst/>
          </a:prstGeom>
          <a:noFill/>
        </p:spPr>
      </p:pic>
      <p:sp>
        <p:nvSpPr>
          <p:cNvPr id="99333" name="Text Box 5"/>
          <p:cNvSpPr txBox="1">
            <a:spLocks noChangeArrowheads="1"/>
          </p:cNvSpPr>
          <p:nvPr/>
        </p:nvSpPr>
        <p:spPr bwMode="auto">
          <a:xfrm>
            <a:off x="2209800" y="5105400"/>
            <a:ext cx="6248400" cy="457200"/>
          </a:xfrm>
          <a:prstGeom prst="rect">
            <a:avLst/>
          </a:prstGeom>
          <a:noFill/>
          <a:ln w="12700">
            <a:noFill/>
            <a:miter lim="800000"/>
            <a:headEnd type="none" w="sm" len="sm"/>
            <a:tailEnd type="none" w="sm" len="sm"/>
          </a:ln>
          <a:effectLst/>
        </p:spPr>
        <p:txBody>
          <a:bodyPr>
            <a:spAutoFit/>
          </a:bodyPr>
          <a:lstStyle/>
          <a:p>
            <a:pPr>
              <a:spcBef>
                <a:spcPct val="50000"/>
              </a:spcBef>
            </a:pPr>
            <a:r>
              <a:rPr lang="en-GB">
                <a:solidFill>
                  <a:schemeClr val="bg1"/>
                </a:solidFill>
                <a:effectLst>
                  <a:outerShdw blurRad="38100" dist="38100" dir="2700000" algn="tl">
                    <a:srgbClr val="000000"/>
                  </a:outerShdw>
                </a:effectLst>
              </a:rPr>
              <a:t>FRANZ FERDINAND + FAMILY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9" name="Picture 5" descr="H:\TempPics\assassinationcollage.jpg"/>
          <p:cNvPicPr>
            <a:picLocks noChangeAspect="1" noChangeArrowheads="1"/>
          </p:cNvPicPr>
          <p:nvPr/>
        </p:nvPicPr>
        <p:blipFill>
          <a:blip r:embed="rId3" cstate="print"/>
          <a:srcRect l="40834"/>
          <a:stretch>
            <a:fillRect/>
          </a:stretch>
        </p:blipFill>
        <p:spPr bwMode="auto">
          <a:xfrm>
            <a:off x="533400" y="28575"/>
            <a:ext cx="7848600" cy="6770688"/>
          </a:xfrm>
          <a:prstGeom prst="rect">
            <a:avLst/>
          </a:prstGeom>
          <a:noFill/>
        </p:spPr>
      </p:pic>
      <p:sp>
        <p:nvSpPr>
          <p:cNvPr id="57346" name="Rectangle 2"/>
          <p:cNvSpPr>
            <a:spLocks noGrp="1" noChangeArrowheads="1"/>
          </p:cNvSpPr>
          <p:nvPr>
            <p:ph type="title"/>
          </p:nvPr>
        </p:nvSpPr>
        <p:spPr>
          <a:xfrm>
            <a:off x="827584" y="0"/>
            <a:ext cx="7772400" cy="1143000"/>
          </a:xfrm>
          <a:noFill/>
          <a:ln/>
        </p:spPr>
        <p:txBody>
          <a:bodyPr/>
          <a:lstStyle/>
          <a:p>
            <a:r>
              <a:rPr lang="en-US" dirty="0"/>
              <a:t>CAVALCADE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a:t>CABRINOVIK HURLS BOMB</a:t>
            </a:r>
          </a:p>
        </p:txBody>
      </p:sp>
      <p:sp>
        <p:nvSpPr>
          <p:cNvPr id="125955" name="Rectangle 3"/>
          <p:cNvSpPr>
            <a:spLocks noGrp="1" noChangeArrowheads="1"/>
          </p:cNvSpPr>
          <p:nvPr>
            <p:ph type="body" idx="1"/>
          </p:nvPr>
        </p:nvSpPr>
        <p:spPr>
          <a:xfrm>
            <a:off x="685800" y="1981200"/>
            <a:ext cx="4267200" cy="4114800"/>
          </a:xfrm>
        </p:spPr>
        <p:txBody>
          <a:bodyPr/>
          <a:lstStyle/>
          <a:p>
            <a:r>
              <a:rPr lang="en-US" sz="4000"/>
              <a:t>Cabrinovik throws bomb; takes poison, jumps off into river. Lives… arrested.</a:t>
            </a:r>
          </a:p>
        </p:txBody>
      </p:sp>
      <p:pic>
        <p:nvPicPr>
          <p:cNvPr id="125956" name="Picture 4" descr="H:\TempPics\cabrinovic.jpg"/>
          <p:cNvPicPr>
            <a:picLocks noChangeAspect="1" noChangeArrowheads="1"/>
          </p:cNvPicPr>
          <p:nvPr/>
        </p:nvPicPr>
        <p:blipFill>
          <a:blip r:embed="rId3" cstate="print"/>
          <a:srcRect/>
          <a:stretch>
            <a:fillRect/>
          </a:stretch>
        </p:blipFill>
        <p:spPr bwMode="auto">
          <a:xfrm>
            <a:off x="5110163" y="1981200"/>
            <a:ext cx="3236912" cy="41148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6" name="Picture 4"/>
          <p:cNvPicPr>
            <a:picLocks noGrp="1" noChangeArrowheads="1"/>
          </p:cNvPicPr>
          <p:nvPr>
            <p:ph type="clipArt" sz="half" idx="2"/>
          </p:nvPr>
        </p:nvPicPr>
        <p:blipFill>
          <a:blip r:embed="rId3" cstate="print"/>
          <a:srcRect/>
          <a:stretch>
            <a:fillRect/>
          </a:stretch>
        </p:blipFill>
        <p:spPr>
          <a:xfrm>
            <a:off x="0" y="0"/>
            <a:ext cx="9144000" cy="6858000"/>
          </a:xfrm>
          <a:noFill/>
          <a:ln/>
        </p:spPr>
      </p:pic>
      <p:sp>
        <p:nvSpPr>
          <p:cNvPr id="59394" name="Rectangle 2"/>
          <p:cNvSpPr>
            <a:spLocks noGrp="1" noChangeArrowheads="1"/>
          </p:cNvSpPr>
          <p:nvPr>
            <p:ph type="title"/>
          </p:nvPr>
        </p:nvSpPr>
        <p:spPr>
          <a:noFill/>
          <a:ln/>
        </p:spPr>
        <p:txBody>
          <a:bodyPr/>
          <a:lstStyle/>
          <a:p>
            <a:r>
              <a:rPr lang="en-US" sz="5400" b="1">
                <a:solidFill>
                  <a:schemeClr val="hlink"/>
                </a:solidFill>
              </a:rPr>
              <a:t>CITY HALL</a:t>
            </a:r>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7" name="Picture 5" descr="H:\ferd20.jpg"/>
          <p:cNvPicPr>
            <a:picLocks noChangeAspect="1" noChangeArrowheads="1"/>
          </p:cNvPicPr>
          <p:nvPr/>
        </p:nvPicPr>
        <p:blipFill>
          <a:blip r:embed="rId2" cstate="print"/>
          <a:srcRect/>
          <a:stretch>
            <a:fillRect/>
          </a:stretch>
        </p:blipFill>
        <p:spPr bwMode="auto">
          <a:xfrm>
            <a:off x="1115617" y="836712"/>
            <a:ext cx="7484148" cy="5748087"/>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pPr algn="l"/>
            <a:r>
              <a:rPr lang="en-CA" sz="2400" i="1" dirty="0" smtClean="0">
                <a:solidFill>
                  <a:srgbClr val="FFFF00"/>
                </a:solidFill>
              </a:rPr>
              <a:t>Immediate Cause Catalyst cont.</a:t>
            </a:r>
            <a:endParaRPr lang="en-CA" sz="2400" i="1" dirty="0">
              <a:solidFill>
                <a:srgbClr val="FFFF00"/>
              </a:solidFill>
            </a:endParaRPr>
          </a:p>
        </p:txBody>
      </p:sp>
      <p:sp>
        <p:nvSpPr>
          <p:cNvPr id="3" name="Content Placeholder 2"/>
          <p:cNvSpPr>
            <a:spLocks noGrp="1"/>
          </p:cNvSpPr>
          <p:nvPr>
            <p:ph idx="1"/>
          </p:nvPr>
        </p:nvSpPr>
        <p:spPr>
          <a:xfrm>
            <a:off x="395536" y="692696"/>
            <a:ext cx="8748464" cy="6165304"/>
          </a:xfrm>
        </p:spPr>
        <p:txBody>
          <a:bodyPr>
            <a:normAutofit/>
          </a:bodyPr>
          <a:lstStyle/>
          <a:p>
            <a:endParaRPr lang="en-US" sz="2800" dirty="0" smtClean="0"/>
          </a:p>
          <a:p>
            <a:endParaRPr lang="en-US" dirty="0"/>
          </a:p>
          <a:p>
            <a:r>
              <a:rPr lang="en-US" dirty="0" smtClean="0"/>
              <a:t>Killed </a:t>
            </a:r>
            <a:r>
              <a:rPr lang="en-US" dirty="0"/>
              <a:t>by the “Black Hand</a:t>
            </a:r>
            <a:r>
              <a:rPr lang="en-US" dirty="0" smtClean="0"/>
              <a:t>”</a:t>
            </a:r>
          </a:p>
          <a:p>
            <a:pPr>
              <a:buNone/>
            </a:pPr>
            <a:r>
              <a:rPr lang="en-US" dirty="0"/>
              <a:t> </a:t>
            </a:r>
            <a:r>
              <a:rPr lang="en-US" dirty="0" smtClean="0"/>
              <a:t>     </a:t>
            </a:r>
            <a:r>
              <a:rPr lang="en-US" dirty="0">
                <a:sym typeface="Wingdings"/>
              </a:rPr>
              <a:t></a:t>
            </a:r>
            <a:r>
              <a:rPr lang="en-US" dirty="0"/>
              <a:t>  </a:t>
            </a:r>
            <a:r>
              <a:rPr lang="en-US" dirty="0" err="1"/>
              <a:t>Gavrillo</a:t>
            </a:r>
            <a:r>
              <a:rPr lang="en-US" dirty="0"/>
              <a:t> </a:t>
            </a:r>
            <a:r>
              <a:rPr lang="en-US" dirty="0" err="1"/>
              <a:t>Princip</a:t>
            </a:r>
            <a:r>
              <a:rPr lang="en-US" dirty="0"/>
              <a:t>; </a:t>
            </a:r>
            <a:endParaRPr lang="en-US" dirty="0" smtClean="0"/>
          </a:p>
          <a:p>
            <a:pPr>
              <a:buNone/>
            </a:pPr>
            <a:r>
              <a:rPr lang="en-US" dirty="0"/>
              <a:t>	</a:t>
            </a:r>
            <a:r>
              <a:rPr lang="en-US" dirty="0" smtClean="0"/>
              <a:t>	(Bosnian Serb)</a:t>
            </a:r>
            <a:endParaRPr lang="en-US" dirty="0"/>
          </a:p>
          <a:p>
            <a:pPr>
              <a:buNone/>
            </a:pPr>
            <a:endParaRPr lang="en-CA" dirty="0"/>
          </a:p>
          <a:p>
            <a:r>
              <a:rPr lang="en-US" dirty="0" smtClean="0"/>
              <a:t>Want </a:t>
            </a:r>
            <a:r>
              <a:rPr lang="en-US" dirty="0"/>
              <a:t>“self-determination” </a:t>
            </a:r>
            <a:endParaRPr lang="en-US" dirty="0" smtClean="0"/>
          </a:p>
          <a:p>
            <a:pPr>
              <a:buNone/>
            </a:pPr>
            <a:r>
              <a:rPr lang="en-US" dirty="0"/>
              <a:t>	</a:t>
            </a:r>
            <a:r>
              <a:rPr lang="en-US" dirty="0" smtClean="0"/>
              <a:t>  </a:t>
            </a:r>
            <a:r>
              <a:rPr lang="en-US" dirty="0">
                <a:sym typeface="Wingdings"/>
              </a:rPr>
              <a:t></a:t>
            </a:r>
            <a:r>
              <a:rPr lang="en-US" dirty="0"/>
              <a:t> right to govern themselves</a:t>
            </a:r>
            <a:endParaRPr lang="en-CA" dirty="0"/>
          </a:p>
        </p:txBody>
      </p:sp>
      <p:pic>
        <p:nvPicPr>
          <p:cNvPr id="4" name="Picture 3" descr="princip.jpg"/>
          <p:cNvPicPr>
            <a:picLocks noChangeAspect="1"/>
          </p:cNvPicPr>
          <p:nvPr/>
        </p:nvPicPr>
        <p:blipFill>
          <a:blip r:embed="rId2" cstate="print"/>
          <a:stretch>
            <a:fillRect/>
          </a:stretch>
        </p:blipFill>
        <p:spPr>
          <a:xfrm>
            <a:off x="5269375" y="548680"/>
            <a:ext cx="3607861" cy="3528393"/>
          </a:xfrm>
          <a:prstGeom prst="rect">
            <a:avLst/>
          </a:prstGeom>
        </p:spPr>
      </p:pic>
      <p:pic>
        <p:nvPicPr>
          <p:cNvPr id="5" name="Picture 4" descr="220px-Gavrilo_Princip_captured_in_Sarajevo_1914.jpg"/>
          <p:cNvPicPr>
            <a:picLocks noChangeAspect="1"/>
          </p:cNvPicPr>
          <p:nvPr/>
        </p:nvPicPr>
        <p:blipFill>
          <a:blip r:embed="rId3" cstate="print"/>
          <a:stretch>
            <a:fillRect/>
          </a:stretch>
        </p:blipFill>
        <p:spPr>
          <a:xfrm>
            <a:off x="6300192" y="4365104"/>
            <a:ext cx="2555123" cy="2160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685800" y="692696"/>
            <a:ext cx="4267200" cy="5327104"/>
          </a:xfrm>
        </p:spPr>
        <p:txBody>
          <a:bodyPr>
            <a:normAutofit/>
          </a:bodyPr>
          <a:lstStyle/>
          <a:p>
            <a:endParaRPr lang="en-US" b="1" dirty="0" smtClean="0"/>
          </a:p>
          <a:p>
            <a:endParaRPr lang="en-US" b="1" dirty="0" smtClean="0"/>
          </a:p>
          <a:p>
            <a:r>
              <a:rPr lang="en-US" b="1" dirty="0" err="1" smtClean="0"/>
              <a:t>Princip</a:t>
            </a:r>
            <a:r>
              <a:rPr lang="en-US" b="1" dirty="0" smtClean="0">
                <a:solidFill>
                  <a:schemeClr val="hlink"/>
                </a:solidFill>
                <a:effectLst>
                  <a:outerShdw blurRad="38100" dist="38100" dir="2700000" algn="tl">
                    <a:srgbClr val="000000"/>
                  </a:outerShdw>
                </a:effectLst>
              </a:rPr>
              <a:t> </a:t>
            </a:r>
            <a:r>
              <a:rPr lang="en-US" dirty="0"/>
              <a:t>killed Ferdinand and Sophie and then tried to kill himself</a:t>
            </a:r>
            <a:r>
              <a:rPr lang="en-US" dirty="0" smtClean="0"/>
              <a:t>…</a:t>
            </a:r>
          </a:p>
          <a:p>
            <a:pPr>
              <a:buNone/>
            </a:pPr>
            <a:endParaRPr lang="en-US" dirty="0"/>
          </a:p>
        </p:txBody>
      </p:sp>
      <p:pic>
        <p:nvPicPr>
          <p:cNvPr id="124932" name="Picture 4" descr="H:\TempPics\princip.bmp"/>
          <p:cNvPicPr>
            <a:picLocks noChangeAspect="1" noChangeArrowheads="1"/>
          </p:cNvPicPr>
          <p:nvPr/>
        </p:nvPicPr>
        <p:blipFill>
          <a:blip r:embed="rId2" cstate="print"/>
          <a:srcRect r="5330" b="6650"/>
          <a:stretch>
            <a:fillRect/>
          </a:stretch>
        </p:blipFill>
        <p:spPr bwMode="auto">
          <a:xfrm>
            <a:off x="4932040" y="1484784"/>
            <a:ext cx="3824288" cy="38862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t>PRINCIP ARRESTED</a:t>
            </a:r>
          </a:p>
        </p:txBody>
      </p:sp>
      <p:pic>
        <p:nvPicPr>
          <p:cNvPr id="104453" name="Picture 5" descr="H:\princip11612269.jpg"/>
          <p:cNvPicPr>
            <a:picLocks noChangeAspect="1" noChangeArrowheads="1"/>
          </p:cNvPicPr>
          <p:nvPr/>
        </p:nvPicPr>
        <p:blipFill>
          <a:blip r:embed="rId2" cstate="print"/>
          <a:srcRect/>
          <a:stretch>
            <a:fillRect/>
          </a:stretch>
        </p:blipFill>
        <p:spPr bwMode="auto">
          <a:xfrm>
            <a:off x="1219200" y="1616075"/>
            <a:ext cx="6705600" cy="524192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Arrested, questioned, eventually gives up the other conspirators who had escaped to Serbia...</a:t>
            </a:r>
          </a:p>
          <a:p>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pPr algn="l"/>
            <a:r>
              <a:rPr lang="en-CA" u="sng" dirty="0" smtClean="0">
                <a:solidFill>
                  <a:srgbClr val="FFC000"/>
                </a:solidFill>
              </a:rPr>
              <a:t>1. NATIONALISM</a:t>
            </a:r>
            <a:endParaRPr lang="en-CA" u="sng" dirty="0">
              <a:solidFill>
                <a:srgbClr val="FFC000"/>
              </a:solidFill>
            </a:endParaRPr>
          </a:p>
        </p:txBody>
      </p:sp>
      <p:sp>
        <p:nvSpPr>
          <p:cNvPr id="3" name="Content Placeholder 2"/>
          <p:cNvSpPr>
            <a:spLocks noGrp="1"/>
          </p:cNvSpPr>
          <p:nvPr>
            <p:ph idx="1"/>
          </p:nvPr>
        </p:nvSpPr>
        <p:spPr>
          <a:xfrm>
            <a:off x="457200" y="980728"/>
            <a:ext cx="8229600" cy="5616624"/>
          </a:xfrm>
        </p:spPr>
        <p:txBody>
          <a:bodyPr>
            <a:normAutofit fontScale="85000" lnSpcReduction="20000"/>
          </a:bodyPr>
          <a:lstStyle/>
          <a:p>
            <a:pPr lvl="1">
              <a:buNone/>
            </a:pPr>
            <a:r>
              <a:rPr lang="en-US" sz="3800" b="1" i="1" dirty="0" smtClean="0"/>
              <a:t>2 TYPES: </a:t>
            </a:r>
          </a:p>
          <a:p>
            <a:pPr lvl="1">
              <a:buNone/>
            </a:pPr>
            <a:r>
              <a:rPr lang="en-US" dirty="0" smtClean="0"/>
              <a:t>1. love </a:t>
            </a:r>
            <a:r>
              <a:rPr lang="en-US" dirty="0"/>
              <a:t>/ pride / attachment to one’s country</a:t>
            </a:r>
            <a:endParaRPr lang="en-CA" sz="2400" dirty="0"/>
          </a:p>
          <a:p>
            <a:pPr lvl="1">
              <a:buNone/>
            </a:pPr>
            <a:r>
              <a:rPr lang="en-US" dirty="0" smtClean="0"/>
              <a:t>			</a:t>
            </a:r>
            <a:endParaRPr lang="en-CA" sz="2400" dirty="0"/>
          </a:p>
          <a:p>
            <a:pPr>
              <a:buNone/>
            </a:pPr>
            <a:r>
              <a:rPr lang="en-US" dirty="0" smtClean="0"/>
              <a:t>			</a:t>
            </a:r>
            <a:r>
              <a:rPr lang="en-US" b="1" u="sng" dirty="0" smtClean="0"/>
              <a:t>Britain</a:t>
            </a:r>
            <a:r>
              <a:rPr lang="en-US" b="1" dirty="0"/>
              <a:t>	</a:t>
            </a:r>
            <a:r>
              <a:rPr lang="en-US" dirty="0"/>
              <a:t>	</a:t>
            </a:r>
            <a:r>
              <a:rPr lang="en-US" b="1" u="sng" dirty="0"/>
              <a:t>Germany</a:t>
            </a:r>
            <a:endParaRPr lang="en-CA" sz="2800" dirty="0"/>
          </a:p>
          <a:p>
            <a:pPr>
              <a:buNone/>
            </a:pPr>
            <a:r>
              <a:rPr lang="en-US" dirty="0"/>
              <a:t>		</a:t>
            </a:r>
            <a:r>
              <a:rPr lang="en-US" dirty="0" smtClean="0"/>
              <a:t>- </a:t>
            </a:r>
            <a:r>
              <a:rPr lang="en-US" dirty="0"/>
              <a:t>Old </a:t>
            </a:r>
            <a:r>
              <a:rPr lang="en-US" dirty="0" smtClean="0"/>
              <a:t>Empire	</a:t>
            </a:r>
            <a:r>
              <a:rPr lang="en-US" dirty="0"/>
              <a:t>	- Young / aggressive </a:t>
            </a:r>
            <a:endParaRPr lang="en-CA" sz="2800" dirty="0"/>
          </a:p>
          <a:p>
            <a:pPr>
              <a:buNone/>
            </a:pPr>
            <a:r>
              <a:rPr lang="en-US" dirty="0"/>
              <a:t>	</a:t>
            </a:r>
            <a:r>
              <a:rPr lang="en-US" dirty="0" smtClean="0"/>
              <a:t>	- </a:t>
            </a:r>
            <a:r>
              <a:rPr lang="en-US" dirty="0"/>
              <a:t>NAVY		-  ARMY</a:t>
            </a:r>
            <a:endParaRPr lang="en-CA" sz="2800" dirty="0"/>
          </a:p>
          <a:p>
            <a:pPr>
              <a:buNone/>
            </a:pPr>
            <a:r>
              <a:rPr lang="en-US" dirty="0"/>
              <a:t>		</a:t>
            </a:r>
            <a:endParaRPr lang="en-US" sz="1900" dirty="0" smtClean="0"/>
          </a:p>
          <a:p>
            <a:pPr>
              <a:buNone/>
            </a:pPr>
            <a:r>
              <a:rPr lang="en-US" dirty="0" smtClean="0"/>
              <a:t>				= TENSIONS</a:t>
            </a:r>
            <a:endParaRPr lang="en-CA" sz="2800" dirty="0" smtClean="0"/>
          </a:p>
          <a:p>
            <a:pPr>
              <a:buNone/>
            </a:pPr>
            <a:endParaRPr lang="en-CA" sz="2800" dirty="0"/>
          </a:p>
          <a:p>
            <a:pPr>
              <a:buNone/>
            </a:pPr>
            <a:r>
              <a:rPr lang="en-CA" sz="2800" dirty="0" smtClean="0"/>
              <a:t>	2. </a:t>
            </a:r>
            <a:r>
              <a:rPr lang="en-US" dirty="0" smtClean="0"/>
              <a:t>another </a:t>
            </a:r>
            <a:r>
              <a:rPr lang="en-US" dirty="0"/>
              <a:t>type of nationalism growing in colonized countries: </a:t>
            </a:r>
            <a:endParaRPr lang="en-US" dirty="0" smtClean="0"/>
          </a:p>
          <a:p>
            <a:pPr>
              <a:buNone/>
            </a:pPr>
            <a:r>
              <a:rPr lang="en-US" dirty="0"/>
              <a:t>	=</a:t>
            </a:r>
            <a:r>
              <a:rPr lang="en-US" dirty="0" smtClean="0"/>
              <a:t> </a:t>
            </a:r>
            <a:r>
              <a:rPr lang="en-US" dirty="0"/>
              <a:t>intense loyalty toward and desire to preserve one's cultural identity, language, traditions </a:t>
            </a:r>
            <a:r>
              <a:rPr lang="en-US" dirty="0" smtClean="0"/>
              <a:t>  </a:t>
            </a:r>
            <a:r>
              <a:rPr lang="en-US" dirty="0" err="1" smtClean="0"/>
              <a:t>Eg</a:t>
            </a:r>
            <a:r>
              <a:rPr lang="en-US" dirty="0" smtClean="0"/>
              <a:t>. Slavic </a:t>
            </a:r>
            <a:r>
              <a:rPr lang="en-US" dirty="0"/>
              <a:t>nations</a:t>
            </a:r>
            <a:endParaRPr lang="en-CA" sz="2800" dirty="0"/>
          </a:p>
          <a:p>
            <a:pPr>
              <a:buNone/>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endParaRPr lang="en-CA"/>
          </a:p>
        </p:txBody>
      </p:sp>
      <p:sp>
        <p:nvSpPr>
          <p:cNvPr id="126979" name="Rectangle 3"/>
          <p:cNvSpPr>
            <a:spLocks noGrp="1" noChangeArrowheads="1"/>
          </p:cNvSpPr>
          <p:nvPr>
            <p:ph type="body" idx="1"/>
          </p:nvPr>
        </p:nvSpPr>
        <p:spPr/>
        <p:txBody>
          <a:bodyPr/>
          <a:lstStyle/>
          <a:p>
            <a:endParaRPr lang="en-CA"/>
          </a:p>
        </p:txBody>
      </p:sp>
      <p:pic>
        <p:nvPicPr>
          <p:cNvPr id="126980" name="Picture 4" descr="H:\TempPics\principattentat.jpg"/>
          <p:cNvPicPr>
            <a:picLocks noChangeAspect="1" noChangeArrowheads="1"/>
          </p:cNvPicPr>
          <p:nvPr/>
        </p:nvPicPr>
        <p:blipFill>
          <a:blip r:embed="rId2" cstate="print"/>
          <a:srcRect/>
          <a:stretch>
            <a:fillRect/>
          </a:stretch>
        </p:blipFill>
        <p:spPr bwMode="auto">
          <a:xfrm>
            <a:off x="2097088" y="0"/>
            <a:ext cx="4949825"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8" name="Picture 4" descr="H:\TempPics\assassinationnews.jpg"/>
          <p:cNvPicPr>
            <a:picLocks noChangeAspect="1" noChangeArrowheads="1"/>
          </p:cNvPicPr>
          <p:nvPr/>
        </p:nvPicPr>
        <p:blipFill>
          <a:blip r:embed="rId2" cstate="print"/>
          <a:srcRect/>
          <a:stretch>
            <a:fillRect/>
          </a:stretch>
        </p:blipFill>
        <p:spPr bwMode="auto">
          <a:xfrm>
            <a:off x="2843808" y="230189"/>
            <a:ext cx="3528392" cy="6283259"/>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endParaRPr lang="en-CA"/>
          </a:p>
        </p:txBody>
      </p:sp>
      <p:sp>
        <p:nvSpPr>
          <p:cNvPr id="129027" name="Rectangle 3"/>
          <p:cNvSpPr>
            <a:spLocks noGrp="1" noChangeArrowheads="1"/>
          </p:cNvSpPr>
          <p:nvPr>
            <p:ph type="body" idx="1"/>
          </p:nvPr>
        </p:nvSpPr>
        <p:spPr/>
        <p:txBody>
          <a:bodyPr/>
          <a:lstStyle/>
          <a:p>
            <a:endParaRPr lang="en-CA"/>
          </a:p>
        </p:txBody>
      </p:sp>
      <p:pic>
        <p:nvPicPr>
          <p:cNvPr id="129028" name="Picture 4" descr="H:\TempPics\bodiesffs.jpg"/>
          <p:cNvPicPr>
            <a:picLocks noChangeAspect="1" noChangeArrowheads="1"/>
          </p:cNvPicPr>
          <p:nvPr/>
        </p:nvPicPr>
        <p:blipFill>
          <a:blip r:embed="rId2" cstate="print"/>
          <a:srcRect/>
          <a:stretch>
            <a:fillRect/>
          </a:stretch>
        </p:blipFill>
        <p:spPr bwMode="auto">
          <a:xfrm>
            <a:off x="381000" y="165100"/>
            <a:ext cx="8382000" cy="65278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2" name="Picture 4" descr="H:\ferdbody25.jpg"/>
          <p:cNvPicPr>
            <a:picLocks noChangeAspect="1" noChangeArrowheads="1"/>
          </p:cNvPicPr>
          <p:nvPr/>
        </p:nvPicPr>
        <p:blipFill>
          <a:blip r:embed="rId2" cstate="print"/>
          <a:srcRect/>
          <a:stretch>
            <a:fillRect/>
          </a:stretch>
        </p:blipFill>
        <p:spPr bwMode="auto">
          <a:xfrm>
            <a:off x="718916" y="764704"/>
            <a:ext cx="8074758" cy="568863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85800" y="228600"/>
            <a:ext cx="7772400" cy="1219200"/>
          </a:xfrm>
        </p:spPr>
        <p:txBody>
          <a:bodyPr/>
          <a:lstStyle/>
          <a:p>
            <a:r>
              <a:rPr lang="en-US"/>
              <a:t>FERDINAND’S FUNERAL</a:t>
            </a:r>
          </a:p>
        </p:txBody>
      </p:sp>
      <p:sp>
        <p:nvSpPr>
          <p:cNvPr id="106499" name="Rectangle 3"/>
          <p:cNvSpPr>
            <a:spLocks noGrp="1" noChangeArrowheads="1"/>
          </p:cNvSpPr>
          <p:nvPr>
            <p:ph type="body" idx="1"/>
          </p:nvPr>
        </p:nvSpPr>
        <p:spPr/>
        <p:txBody>
          <a:bodyPr/>
          <a:lstStyle/>
          <a:p>
            <a:endParaRPr lang="en-CA"/>
          </a:p>
        </p:txBody>
      </p:sp>
      <p:pic>
        <p:nvPicPr>
          <p:cNvPr id="106500" name="Picture 4" descr="H:\FerdinandFuneralimag0378.jpg"/>
          <p:cNvPicPr>
            <a:picLocks noChangeAspect="1" noChangeArrowheads="1"/>
          </p:cNvPicPr>
          <p:nvPr/>
        </p:nvPicPr>
        <p:blipFill>
          <a:blip r:embed="rId2" cstate="print">
            <a:lum bright="18000"/>
          </a:blip>
          <a:srcRect/>
          <a:stretch>
            <a:fillRect/>
          </a:stretch>
        </p:blipFill>
        <p:spPr bwMode="auto">
          <a:xfrm>
            <a:off x="0" y="1331913"/>
            <a:ext cx="9144000" cy="552608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pPr algn="l"/>
            <a:r>
              <a:rPr lang="en-CA" sz="2400" i="1" dirty="0" smtClean="0">
                <a:solidFill>
                  <a:srgbClr val="FFFF00"/>
                </a:solidFill>
              </a:rPr>
              <a:t>Immediate Cause Catalyst cont.</a:t>
            </a:r>
            <a:endParaRPr lang="en-CA" sz="2400" dirty="0"/>
          </a:p>
        </p:txBody>
      </p:sp>
      <p:sp>
        <p:nvSpPr>
          <p:cNvPr id="3" name="Content Placeholder 2"/>
          <p:cNvSpPr>
            <a:spLocks noGrp="1"/>
          </p:cNvSpPr>
          <p:nvPr>
            <p:ph idx="1"/>
          </p:nvPr>
        </p:nvSpPr>
        <p:spPr>
          <a:xfrm>
            <a:off x="457200" y="980728"/>
            <a:ext cx="8229600" cy="5145435"/>
          </a:xfrm>
        </p:spPr>
        <p:txBody>
          <a:bodyPr/>
          <a:lstStyle/>
          <a:p>
            <a:pPr>
              <a:buNone/>
            </a:pPr>
            <a:r>
              <a:rPr lang="en-US" dirty="0"/>
              <a:t>2. Austria blames Serbia for </a:t>
            </a:r>
            <a:r>
              <a:rPr lang="en-US" dirty="0" smtClean="0"/>
              <a:t>assassination</a:t>
            </a:r>
          </a:p>
          <a:p>
            <a:pPr>
              <a:buNone/>
            </a:pPr>
            <a:endParaRPr lang="en-CA" dirty="0"/>
          </a:p>
          <a:p>
            <a:pPr>
              <a:buNone/>
            </a:pPr>
            <a:r>
              <a:rPr lang="en-US" dirty="0"/>
              <a:t> </a:t>
            </a:r>
            <a:endParaRPr lang="en-CA" dirty="0"/>
          </a:p>
          <a:p>
            <a:pPr>
              <a:buNone/>
            </a:pPr>
            <a:r>
              <a:rPr lang="en-US" dirty="0"/>
              <a:t>3. Germany gives A-H  “blank </a:t>
            </a:r>
            <a:r>
              <a:rPr lang="en-US" dirty="0" err="1"/>
              <a:t>cheque</a:t>
            </a:r>
            <a:r>
              <a:rPr lang="en-US" dirty="0"/>
              <a:t>” support if A-H attacks </a:t>
            </a:r>
            <a:r>
              <a:rPr lang="en-US" dirty="0" smtClean="0"/>
              <a:t>Serbia</a:t>
            </a:r>
            <a:endParaRPr lang="en-CA" dirty="0"/>
          </a:p>
          <a:p>
            <a:pPr>
              <a:buNone/>
            </a:pPr>
            <a:r>
              <a:rPr lang="en-US" dirty="0"/>
              <a:t> </a:t>
            </a:r>
            <a:endParaRPr lang="en-US" dirty="0" smtClean="0"/>
          </a:p>
          <a:p>
            <a:pPr>
              <a:buNone/>
            </a:pPr>
            <a:endParaRPr lang="en-CA" dirty="0"/>
          </a:p>
          <a:p>
            <a:pPr>
              <a:buNone/>
            </a:pPr>
            <a:r>
              <a:rPr lang="en-US" dirty="0"/>
              <a:t>4. Austria declares war on Serbia</a:t>
            </a:r>
            <a:endParaRPr lang="en-CA" dirty="0"/>
          </a:p>
          <a:p>
            <a:pPr>
              <a:buNone/>
            </a:pPr>
            <a:endParaRPr lang="en-CA" dirty="0"/>
          </a:p>
        </p:txBody>
      </p:sp>
      <p:pic>
        <p:nvPicPr>
          <p:cNvPr id="4" name="Picture 3" descr="blank cheque 2.jpg"/>
          <p:cNvPicPr>
            <a:picLocks noChangeAspect="1"/>
          </p:cNvPicPr>
          <p:nvPr/>
        </p:nvPicPr>
        <p:blipFill>
          <a:blip r:embed="rId2" cstate="print"/>
          <a:stretch>
            <a:fillRect/>
          </a:stretch>
        </p:blipFill>
        <p:spPr>
          <a:xfrm>
            <a:off x="6228184" y="3501008"/>
            <a:ext cx="2379410" cy="158339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832648"/>
          </a:xfrm>
        </p:spPr>
        <p:txBody>
          <a:bodyPr>
            <a:normAutofit fontScale="92500" lnSpcReduction="20000"/>
          </a:bodyPr>
          <a:lstStyle/>
          <a:p>
            <a:pPr>
              <a:buNone/>
            </a:pPr>
            <a:r>
              <a:rPr lang="en-US" sz="3500" dirty="0"/>
              <a:t>5. Russia mobilizes to defend Serbia</a:t>
            </a:r>
            <a:endParaRPr lang="en-CA" sz="3500" dirty="0"/>
          </a:p>
          <a:p>
            <a:pPr>
              <a:buNone/>
            </a:pPr>
            <a:r>
              <a:rPr lang="en-US" sz="3500" dirty="0"/>
              <a:t> </a:t>
            </a:r>
            <a:endParaRPr lang="en-CA" sz="3500" dirty="0"/>
          </a:p>
          <a:p>
            <a:pPr>
              <a:buNone/>
            </a:pPr>
            <a:endParaRPr lang="en-US" sz="3500" dirty="0" smtClean="0"/>
          </a:p>
          <a:p>
            <a:pPr>
              <a:buNone/>
            </a:pPr>
            <a:endParaRPr lang="en-US" sz="3500" dirty="0" smtClean="0"/>
          </a:p>
          <a:p>
            <a:pPr>
              <a:buNone/>
            </a:pPr>
            <a:endParaRPr lang="en-US" sz="3500" dirty="0"/>
          </a:p>
          <a:p>
            <a:pPr>
              <a:buNone/>
            </a:pPr>
            <a:endParaRPr lang="en-US" sz="3500" dirty="0"/>
          </a:p>
          <a:p>
            <a:pPr>
              <a:buNone/>
            </a:pPr>
            <a:r>
              <a:rPr lang="en-US" sz="3500" dirty="0" smtClean="0"/>
              <a:t>6</a:t>
            </a:r>
            <a:r>
              <a:rPr lang="en-US" sz="3500" dirty="0"/>
              <a:t>. Germany declares war on Russia</a:t>
            </a:r>
            <a:endParaRPr lang="en-CA" sz="3500" dirty="0"/>
          </a:p>
          <a:p>
            <a:pPr>
              <a:buNone/>
            </a:pPr>
            <a:r>
              <a:rPr lang="en-US" sz="3500" dirty="0"/>
              <a:t> </a:t>
            </a:r>
            <a:endParaRPr lang="en-CA" sz="3500" dirty="0"/>
          </a:p>
          <a:p>
            <a:pPr>
              <a:buNone/>
            </a:pPr>
            <a:r>
              <a:rPr lang="en-US" sz="3500" dirty="0"/>
              <a:t>7. France declares war on Germany</a:t>
            </a:r>
            <a:endParaRPr lang="en-CA" sz="3500" dirty="0"/>
          </a:p>
          <a:p>
            <a:pPr>
              <a:buNone/>
            </a:pPr>
            <a:r>
              <a:rPr lang="en-US" sz="3500" dirty="0"/>
              <a:t> </a:t>
            </a:r>
            <a:endParaRPr lang="en-CA" sz="3500" dirty="0"/>
          </a:p>
          <a:p>
            <a:pPr>
              <a:buNone/>
            </a:pPr>
            <a:r>
              <a:rPr lang="en-US" sz="3500" dirty="0"/>
              <a:t>8. Germany declares war on France</a:t>
            </a:r>
            <a:endParaRPr lang="en-CA" sz="3500" dirty="0"/>
          </a:p>
          <a:p>
            <a:pPr>
              <a:buNone/>
            </a:pPr>
            <a:endParaRPr lang="en-CA" dirty="0"/>
          </a:p>
        </p:txBody>
      </p:sp>
      <p:sp>
        <p:nvSpPr>
          <p:cNvPr id="4" name="Title 1"/>
          <p:cNvSpPr txBox="1">
            <a:spLocks/>
          </p:cNvSpPr>
          <p:nvPr/>
        </p:nvSpPr>
        <p:spPr>
          <a:xfrm>
            <a:off x="457200" y="274638"/>
            <a:ext cx="8229600" cy="418058"/>
          </a:xfrm>
          <a:prstGeom prst="rect">
            <a:avLst/>
          </a:prstGeom>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400" b="0" i="1" u="none" strike="noStrike" kern="1200" cap="none" spc="0" normalizeH="0" baseline="0" noProof="0" dirty="0" smtClean="0">
                <a:ln>
                  <a:noFill/>
                </a:ln>
                <a:solidFill>
                  <a:srgbClr val="FFFF00"/>
                </a:solidFill>
                <a:effectLst/>
                <a:uLnTx/>
                <a:uFillTx/>
                <a:latin typeface="+mj-lt"/>
                <a:ea typeface="+mj-ea"/>
                <a:cs typeface="+mj-cs"/>
              </a:rPr>
              <a:t>Immediate Cause Catalyst cont.</a:t>
            </a:r>
            <a:endParaRPr kumimoji="0" lang="en-CA" sz="2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5" name="Picture 4" descr="russia army.jpg"/>
          <p:cNvPicPr>
            <a:picLocks noChangeAspect="1"/>
          </p:cNvPicPr>
          <p:nvPr/>
        </p:nvPicPr>
        <p:blipFill>
          <a:blip r:embed="rId2" cstate="print"/>
          <a:stretch>
            <a:fillRect/>
          </a:stretch>
        </p:blipFill>
        <p:spPr>
          <a:xfrm>
            <a:off x="2987824" y="1412776"/>
            <a:ext cx="2952328" cy="2075065"/>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pPr>
              <a:buNone/>
            </a:pPr>
            <a:r>
              <a:rPr lang="en-US" dirty="0"/>
              <a:t>9. Germany attacks France through neutral </a:t>
            </a:r>
            <a:r>
              <a:rPr lang="en-US" dirty="0" smtClean="0"/>
              <a:t>Belgium</a:t>
            </a:r>
            <a:r>
              <a:rPr lang="en-CA" dirty="0" smtClean="0"/>
              <a:t>   </a:t>
            </a:r>
            <a:r>
              <a:rPr lang="en-US" dirty="0" smtClean="0">
                <a:solidFill>
                  <a:srgbClr val="FFFF00"/>
                </a:solidFill>
              </a:rPr>
              <a:t>(</a:t>
            </a:r>
            <a:r>
              <a:rPr lang="en-US" dirty="0" err="1" smtClean="0">
                <a:solidFill>
                  <a:srgbClr val="FFFF00"/>
                </a:solidFill>
              </a:rPr>
              <a:t>Schlieffen</a:t>
            </a:r>
            <a:r>
              <a:rPr lang="en-US" dirty="0" smtClean="0">
                <a:solidFill>
                  <a:srgbClr val="FFFF00"/>
                </a:solidFill>
              </a:rPr>
              <a:t> </a:t>
            </a:r>
            <a:r>
              <a:rPr lang="en-US" dirty="0">
                <a:solidFill>
                  <a:srgbClr val="FFFF00"/>
                </a:solidFill>
              </a:rPr>
              <a:t>Plan</a:t>
            </a:r>
            <a:r>
              <a:rPr lang="en-US" dirty="0" smtClean="0">
                <a:solidFill>
                  <a:srgbClr val="FFFF00"/>
                </a:solidFill>
              </a:rPr>
              <a:t>) </a:t>
            </a:r>
            <a:r>
              <a:rPr lang="en-US" dirty="0" smtClean="0"/>
              <a:t>– they hoped to achieve a </a:t>
            </a:r>
          </a:p>
          <a:p>
            <a:pPr>
              <a:buNone/>
            </a:pPr>
            <a:r>
              <a:rPr lang="en-US" dirty="0" smtClean="0"/>
              <a:t>     </a:t>
            </a:r>
            <a:r>
              <a:rPr lang="en-US" i="1" dirty="0" smtClean="0">
                <a:solidFill>
                  <a:srgbClr val="FFFF00"/>
                </a:solidFill>
              </a:rPr>
              <a:t>“One-Front War”</a:t>
            </a:r>
          </a:p>
          <a:p>
            <a:pPr>
              <a:buNone/>
            </a:pPr>
            <a:endParaRPr lang="en-US" dirty="0" smtClean="0"/>
          </a:p>
          <a:p>
            <a:pPr>
              <a:buNone/>
            </a:pPr>
            <a:r>
              <a:rPr lang="en-US" dirty="0" smtClean="0"/>
              <a:t>(counted on it taking</a:t>
            </a:r>
          </a:p>
          <a:p>
            <a:pPr>
              <a:buNone/>
            </a:pPr>
            <a:r>
              <a:rPr lang="en-US" dirty="0" smtClean="0"/>
              <a:t>Russia a longer time </a:t>
            </a:r>
          </a:p>
          <a:p>
            <a:pPr>
              <a:buNone/>
            </a:pPr>
            <a:r>
              <a:rPr lang="en-US" dirty="0" smtClean="0"/>
              <a:t>to mobilize)</a:t>
            </a:r>
            <a:endParaRPr lang="en-CA" dirty="0"/>
          </a:p>
          <a:p>
            <a:endParaRPr lang="en-CA" dirty="0"/>
          </a:p>
        </p:txBody>
      </p:sp>
      <p:sp>
        <p:nvSpPr>
          <p:cNvPr id="4" name="Title 1"/>
          <p:cNvSpPr txBox="1">
            <a:spLocks/>
          </p:cNvSpPr>
          <p:nvPr/>
        </p:nvSpPr>
        <p:spPr>
          <a:xfrm>
            <a:off x="457200" y="274638"/>
            <a:ext cx="8229600" cy="418058"/>
          </a:xfrm>
          <a:prstGeom prst="rect">
            <a:avLst/>
          </a:prstGeom>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400" b="0" i="1" u="none" strike="noStrike" kern="1200" cap="none" spc="0" normalizeH="0" baseline="0" noProof="0" dirty="0" smtClean="0">
                <a:ln>
                  <a:noFill/>
                </a:ln>
                <a:solidFill>
                  <a:srgbClr val="FFFF00"/>
                </a:solidFill>
                <a:effectLst/>
                <a:uLnTx/>
                <a:uFillTx/>
                <a:latin typeface="+mj-lt"/>
                <a:ea typeface="+mj-ea"/>
                <a:cs typeface="+mj-cs"/>
              </a:rPr>
              <a:t>Immediate Cause Catalyst cont.</a:t>
            </a:r>
            <a:endParaRPr kumimoji="0" lang="en-CA" sz="2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5" name="Picture 4" descr="The Schlieffen Plan.jpg"/>
          <p:cNvPicPr>
            <a:picLocks noChangeAspect="1"/>
          </p:cNvPicPr>
          <p:nvPr/>
        </p:nvPicPr>
        <p:blipFill>
          <a:blip r:embed="rId2" cstate="print"/>
          <a:stretch>
            <a:fillRect/>
          </a:stretch>
        </p:blipFill>
        <p:spPr>
          <a:xfrm>
            <a:off x="4283968" y="1772816"/>
            <a:ext cx="4320480" cy="459822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lstStyle/>
          <a:p>
            <a:pPr>
              <a:buNone/>
            </a:pPr>
            <a:r>
              <a:rPr lang="en-US" dirty="0"/>
              <a:t>10. Because neutral Belgium was invaded, Britain joins the war</a:t>
            </a:r>
            <a:endParaRPr lang="en-CA" dirty="0"/>
          </a:p>
          <a:p>
            <a:pPr>
              <a:buNone/>
            </a:pPr>
            <a:r>
              <a:rPr lang="en-US" dirty="0"/>
              <a:t> </a:t>
            </a:r>
            <a:endParaRPr lang="en-CA" dirty="0"/>
          </a:p>
          <a:p>
            <a:pPr>
              <a:buNone/>
            </a:pPr>
            <a:r>
              <a:rPr lang="en-US" dirty="0"/>
              <a:t>11. Canada automatically joins w/ Britain b/c part of Empire</a:t>
            </a:r>
            <a:endParaRPr lang="en-CA" dirty="0"/>
          </a:p>
          <a:p>
            <a:endParaRPr lang="en-CA" dirty="0"/>
          </a:p>
        </p:txBody>
      </p:sp>
      <p:sp>
        <p:nvSpPr>
          <p:cNvPr id="5" name="Title 1"/>
          <p:cNvSpPr txBox="1">
            <a:spLocks/>
          </p:cNvSpPr>
          <p:nvPr/>
        </p:nvSpPr>
        <p:spPr>
          <a:xfrm>
            <a:off x="457200" y="274638"/>
            <a:ext cx="8229600" cy="418058"/>
          </a:xfrm>
          <a:prstGeom prst="rect">
            <a:avLst/>
          </a:prstGeom>
        </p:spPr>
        <p:txBody>
          <a:bodyPr vert="horz" lIns="91440" tIns="45720" rIns="91440" bIns="45720" rtlCol="0" anchor="ct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400" b="0" i="1" u="none" strike="noStrike" kern="1200" cap="none" spc="0" normalizeH="0" baseline="0" noProof="0" dirty="0" smtClean="0">
                <a:ln>
                  <a:noFill/>
                </a:ln>
                <a:solidFill>
                  <a:srgbClr val="FFFF00"/>
                </a:solidFill>
                <a:effectLst/>
                <a:uLnTx/>
                <a:uFillTx/>
                <a:latin typeface="+mj-lt"/>
                <a:ea typeface="+mj-ea"/>
                <a:cs typeface="+mj-cs"/>
              </a:rPr>
              <a:t>Immediate Cause Catalyst cont.</a:t>
            </a:r>
            <a:endParaRPr kumimoji="0" lang="en-CA" sz="2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7" name="Picture 6" descr="canadians in the great war.jpg"/>
          <p:cNvPicPr>
            <a:picLocks noChangeAspect="1"/>
          </p:cNvPicPr>
          <p:nvPr/>
        </p:nvPicPr>
        <p:blipFill>
          <a:blip r:embed="rId2" cstate="print"/>
          <a:stretch>
            <a:fillRect/>
          </a:stretch>
        </p:blipFill>
        <p:spPr>
          <a:xfrm>
            <a:off x="611560" y="4581128"/>
            <a:ext cx="8016312" cy="100811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 Review:</a:t>
            </a:r>
            <a:endParaRPr lang="en-CA" dirty="0"/>
          </a:p>
        </p:txBody>
      </p:sp>
      <p:sp>
        <p:nvSpPr>
          <p:cNvPr id="3" name="Content Placeholder 2"/>
          <p:cNvSpPr>
            <a:spLocks noGrp="1"/>
          </p:cNvSpPr>
          <p:nvPr>
            <p:ph idx="1"/>
          </p:nvPr>
        </p:nvSpPr>
        <p:spPr/>
        <p:txBody>
          <a:bodyPr/>
          <a:lstStyle/>
          <a:p>
            <a:r>
              <a:rPr lang="en-CA" dirty="0" smtClean="0">
                <a:solidFill>
                  <a:schemeClr val="tx1">
                    <a:lumMod val="95000"/>
                  </a:schemeClr>
                </a:solidFill>
                <a:hlinkClick r:id="rId2"/>
              </a:rPr>
              <a:t>http://www.history.com/this-day-in-history/archduke-franz-ferdinand-assassinated</a:t>
            </a:r>
            <a:endParaRPr lang="en-CA" dirty="0">
              <a:solidFill>
                <a:schemeClr val="tx1">
                  <a:lumMod val="95000"/>
                </a:scheme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pPr algn="l"/>
            <a:r>
              <a:rPr lang="en-CA" u="sng" dirty="0" smtClean="0">
                <a:solidFill>
                  <a:srgbClr val="FFC000"/>
                </a:solidFill>
              </a:rPr>
              <a:t>2. IMPERIALISM</a:t>
            </a:r>
            <a:endParaRPr lang="en-CA" u="sng" dirty="0">
              <a:solidFill>
                <a:srgbClr val="FFC000"/>
              </a:solidFill>
            </a:endParaRPr>
          </a:p>
        </p:txBody>
      </p:sp>
      <p:sp>
        <p:nvSpPr>
          <p:cNvPr id="3" name="Content Placeholder 2"/>
          <p:cNvSpPr>
            <a:spLocks noGrp="1"/>
          </p:cNvSpPr>
          <p:nvPr>
            <p:ph idx="1"/>
          </p:nvPr>
        </p:nvSpPr>
        <p:spPr>
          <a:xfrm>
            <a:off x="0" y="1196752"/>
            <a:ext cx="8686800" cy="5661248"/>
          </a:xfrm>
        </p:spPr>
        <p:txBody>
          <a:bodyPr>
            <a:normAutofit/>
          </a:bodyPr>
          <a:lstStyle/>
          <a:p>
            <a:pPr lvl="1">
              <a:buFontTx/>
              <a:buChar char="-"/>
            </a:pPr>
            <a:r>
              <a:rPr lang="en-US" sz="3000" dirty="0" smtClean="0"/>
              <a:t>Acquisition </a:t>
            </a:r>
            <a:r>
              <a:rPr lang="en-US" sz="3000" dirty="0"/>
              <a:t>of overseas </a:t>
            </a:r>
            <a:r>
              <a:rPr lang="en-US" sz="3000" dirty="0" smtClean="0"/>
              <a:t>territories</a:t>
            </a:r>
          </a:p>
          <a:p>
            <a:pPr lvl="1">
              <a:buFontTx/>
              <a:buChar char="-"/>
            </a:pPr>
            <a:r>
              <a:rPr lang="en-US" sz="3000" dirty="0" smtClean="0"/>
              <a:t>One </a:t>
            </a:r>
            <a:r>
              <a:rPr lang="en-US" sz="3000" dirty="0"/>
              <a:t>country controls other countries or regions</a:t>
            </a:r>
            <a:endParaRPr lang="en-CA" sz="3000" dirty="0"/>
          </a:p>
          <a:p>
            <a:pPr lvl="1">
              <a:buNone/>
            </a:pPr>
            <a:r>
              <a:rPr lang="en-US" sz="3000" dirty="0" smtClean="0"/>
              <a:t>			</a:t>
            </a:r>
            <a:r>
              <a:rPr lang="en-US" sz="3000" dirty="0" smtClean="0">
                <a:sym typeface="Wingdings" pitchFamily="2" charset="2"/>
              </a:rPr>
              <a:t> </a:t>
            </a:r>
            <a:r>
              <a:rPr lang="en-US" sz="3000" dirty="0" smtClean="0"/>
              <a:t>est</a:t>
            </a:r>
            <a:r>
              <a:rPr lang="en-US" sz="3000" dirty="0"/>
              <a:t>. </a:t>
            </a:r>
            <a:r>
              <a:rPr lang="en-US" sz="3000" dirty="0" smtClean="0"/>
              <a:t>colonies, exploit resources</a:t>
            </a:r>
            <a:endParaRPr lang="en-CA" sz="3000" dirty="0"/>
          </a:p>
          <a:p>
            <a:pPr lvl="1">
              <a:buNone/>
            </a:pPr>
            <a:r>
              <a:rPr lang="en-US" sz="3000" dirty="0" smtClean="0"/>
              <a:t>- #1 </a:t>
            </a:r>
            <a:r>
              <a:rPr lang="en-US" sz="3000" dirty="0"/>
              <a:t>empire = Britain </a:t>
            </a:r>
            <a:endParaRPr lang="en-US" sz="3000" dirty="0" smtClean="0"/>
          </a:p>
          <a:p>
            <a:pPr lvl="1">
              <a:buNone/>
            </a:pPr>
            <a:r>
              <a:rPr lang="en-US" sz="3000" dirty="0"/>
              <a:t>	</a:t>
            </a:r>
            <a:r>
              <a:rPr lang="en-US" sz="3000" dirty="0" smtClean="0"/>
              <a:t>	       </a:t>
            </a:r>
            <a:r>
              <a:rPr lang="en-US" sz="3000" i="1" dirty="0" smtClean="0"/>
              <a:t>"</a:t>
            </a:r>
            <a:r>
              <a:rPr lang="en-US" sz="3000" i="1" dirty="0"/>
              <a:t>The Sun never sets on the British </a:t>
            </a:r>
            <a:r>
              <a:rPr lang="en-US" sz="3000" i="1" dirty="0" smtClean="0"/>
              <a:t>Empire“</a:t>
            </a:r>
            <a:endParaRPr lang="en-CA" sz="3000" i="1" dirty="0" smtClean="0"/>
          </a:p>
          <a:p>
            <a:pPr lvl="1">
              <a:buFontTx/>
              <a:buChar char="-"/>
            </a:pPr>
            <a:r>
              <a:rPr lang="en-US" sz="3000" dirty="0" smtClean="0"/>
              <a:t>G  </a:t>
            </a:r>
            <a:r>
              <a:rPr lang="en-US" sz="3000" dirty="0"/>
              <a:t>wanted big empire - wants its </a:t>
            </a:r>
            <a:r>
              <a:rPr lang="en-US" dirty="0"/>
              <a:t>"place in the </a:t>
            </a:r>
            <a:r>
              <a:rPr lang="en-US" dirty="0" smtClean="0"/>
              <a:t>sun“</a:t>
            </a:r>
            <a:endParaRPr lang="en-CA" dirty="0" smtClean="0"/>
          </a:p>
          <a:p>
            <a:pPr lvl="1">
              <a:buFontTx/>
              <a:buChar char="-"/>
            </a:pPr>
            <a:r>
              <a:rPr lang="en-US" sz="3000" dirty="0" smtClean="0"/>
              <a:t>Africa </a:t>
            </a:r>
            <a:r>
              <a:rPr lang="en-US" sz="3000" dirty="0"/>
              <a:t>is last frontier for colonizers in late 1800s</a:t>
            </a:r>
            <a:endParaRPr lang="en-CA" sz="3000" dirty="0"/>
          </a:p>
          <a:p>
            <a:pPr lvl="1">
              <a:buNone/>
            </a:pPr>
            <a:r>
              <a:rPr lang="en-US" sz="3000" dirty="0" smtClean="0"/>
              <a:t>			 </a:t>
            </a:r>
            <a:r>
              <a:rPr lang="en-US" sz="3000" dirty="0">
                <a:sym typeface="Wingdings"/>
              </a:rPr>
              <a:t></a:t>
            </a:r>
            <a:r>
              <a:rPr lang="en-US" sz="3000" dirty="0"/>
              <a:t> competition for MOROCCO</a:t>
            </a:r>
            <a:endParaRPr lang="en-CA" sz="3000" dirty="0"/>
          </a:p>
          <a:p>
            <a:pPr lvl="1">
              <a:buNone/>
            </a:pPr>
            <a:r>
              <a:rPr lang="en-US" sz="3000" dirty="0" smtClean="0"/>
              <a:t>			</a:t>
            </a:r>
            <a:r>
              <a:rPr lang="en-US" sz="3000" dirty="0" smtClean="0">
                <a:sym typeface="Wingdings" pitchFamily="2" charset="2"/>
              </a:rPr>
              <a:t> </a:t>
            </a:r>
            <a:r>
              <a:rPr lang="en-US" sz="3000" dirty="0" smtClean="0"/>
              <a:t>Brit</a:t>
            </a:r>
            <a:r>
              <a:rPr lang="en-US" sz="3000" dirty="0"/>
              <a:t>,  </a:t>
            </a:r>
            <a:r>
              <a:rPr lang="en-US" sz="3000" dirty="0" smtClean="0"/>
              <a:t>Fr</a:t>
            </a:r>
            <a:r>
              <a:rPr lang="en-US" sz="3000" dirty="0"/>
              <a:t>, </a:t>
            </a:r>
            <a:r>
              <a:rPr lang="en-US" sz="3000" dirty="0" smtClean="0"/>
              <a:t> &amp; Ger.  </a:t>
            </a:r>
            <a:r>
              <a:rPr lang="en-US" sz="3000" dirty="0"/>
              <a:t>almost went to war</a:t>
            </a:r>
            <a:endParaRPr lang="en-CA" sz="3000" dirty="0"/>
          </a:p>
          <a:p>
            <a:pPr>
              <a:buNone/>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640960" cy="5616624"/>
          </a:xfrm>
        </p:spPr>
        <p:txBody>
          <a:bodyPr>
            <a:normAutofit/>
          </a:bodyPr>
          <a:lstStyle/>
          <a:p>
            <a:pPr marL="514350" indent="-514350">
              <a:buAutoNum type="arabicPeriod"/>
            </a:pPr>
            <a:r>
              <a:rPr lang="en-US" sz="4000" b="1" u="sng" dirty="0" smtClean="0"/>
              <a:t>Joining </a:t>
            </a:r>
            <a:r>
              <a:rPr lang="en-US" sz="4000" b="1" u="sng" dirty="0"/>
              <a:t>the war</a:t>
            </a:r>
            <a:r>
              <a:rPr lang="en-US" sz="4000" b="1" u="sng" dirty="0" smtClean="0"/>
              <a:t>:</a:t>
            </a:r>
          </a:p>
          <a:p>
            <a:pPr marL="514350" indent="-514350">
              <a:buNone/>
            </a:pPr>
            <a:endParaRPr lang="en-CA" dirty="0"/>
          </a:p>
          <a:p>
            <a:pPr>
              <a:buFontTx/>
              <a:buChar char="-"/>
            </a:pPr>
            <a:r>
              <a:rPr lang="en-US" dirty="0" smtClean="0"/>
              <a:t>automatic </a:t>
            </a:r>
            <a:r>
              <a:rPr lang="en-US" dirty="0"/>
              <a:t>entry </a:t>
            </a:r>
            <a:r>
              <a:rPr lang="en-US" dirty="0">
                <a:sym typeface="Wingdings"/>
              </a:rPr>
              <a:t></a:t>
            </a:r>
            <a:r>
              <a:rPr lang="en-US" dirty="0"/>
              <a:t> part of British </a:t>
            </a:r>
            <a:r>
              <a:rPr lang="en-US" dirty="0" smtClean="0"/>
              <a:t>Empire</a:t>
            </a:r>
          </a:p>
          <a:p>
            <a:pPr>
              <a:buNone/>
            </a:pPr>
            <a:endParaRPr lang="en-CA" dirty="0"/>
          </a:p>
          <a:p>
            <a:pPr>
              <a:buFontTx/>
              <a:buChar char="-"/>
            </a:pPr>
            <a:r>
              <a:rPr lang="en-US" dirty="0" smtClean="0"/>
              <a:t>1914 </a:t>
            </a:r>
            <a:r>
              <a:rPr lang="en-US" dirty="0"/>
              <a:t>many volunteers /30,000 in 1</a:t>
            </a:r>
            <a:r>
              <a:rPr lang="en-US" baseline="30000" dirty="0"/>
              <a:t>st</a:t>
            </a:r>
            <a:r>
              <a:rPr lang="en-US" dirty="0"/>
              <a:t> month  (opposite of conscription</a:t>
            </a:r>
            <a:r>
              <a:rPr lang="en-US" dirty="0" smtClean="0"/>
              <a:t>)</a:t>
            </a:r>
          </a:p>
          <a:p>
            <a:pPr>
              <a:buNone/>
            </a:pPr>
            <a:endParaRPr lang="en-CA" dirty="0"/>
          </a:p>
          <a:p>
            <a:pPr>
              <a:buNone/>
            </a:pPr>
            <a:r>
              <a:rPr lang="en-US" dirty="0"/>
              <a:t>- women, Aboriginals, African &amp; Japanese Canadians </a:t>
            </a:r>
            <a:r>
              <a:rPr lang="en-US" dirty="0" smtClean="0"/>
              <a:t>were discriminated </a:t>
            </a:r>
            <a:r>
              <a:rPr lang="en-US" dirty="0"/>
              <a:t>against</a:t>
            </a:r>
            <a:endParaRPr lang="en-CA" dirty="0"/>
          </a:p>
          <a:p>
            <a:endParaRPr lang="en-CA" dirty="0"/>
          </a:p>
        </p:txBody>
      </p:sp>
      <p:sp>
        <p:nvSpPr>
          <p:cNvPr id="4" name="Title 1"/>
          <p:cNvSpPr>
            <a:spLocks noGrp="1"/>
          </p:cNvSpPr>
          <p:nvPr>
            <p:ph type="title"/>
          </p:nvPr>
        </p:nvSpPr>
        <p:spPr>
          <a:xfrm>
            <a:off x="457200" y="274638"/>
            <a:ext cx="8229600" cy="850106"/>
          </a:xfrm>
        </p:spPr>
        <p:txBody>
          <a:bodyPr>
            <a:normAutofit fontScale="90000"/>
          </a:bodyPr>
          <a:lstStyle/>
          <a:p>
            <a:pPr algn="l"/>
            <a:r>
              <a:rPr lang="en-US" sz="5300" b="1" u="sng" dirty="0" smtClean="0">
                <a:solidFill>
                  <a:srgbClr val="FFC000"/>
                </a:solidFill>
                <a:latin typeface="Academy Engraved LET" pitchFamily="2" charset="0"/>
              </a:rPr>
              <a:t>Canada &amp; WWI (1914-1918)</a:t>
            </a:r>
            <a:r>
              <a:rPr lang="en-CA" dirty="0">
                <a:solidFill>
                  <a:srgbClr val="FFC000"/>
                </a:solidFill>
              </a:rPr>
              <a:t/>
            </a:r>
            <a:br>
              <a:rPr lang="en-CA" dirty="0">
                <a:solidFill>
                  <a:srgbClr val="FFC000"/>
                </a:solidFill>
              </a:rPr>
            </a:br>
            <a:endParaRPr lang="en-CA" dirty="0">
              <a:solidFill>
                <a:srgbClr val="FFC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686800" cy="6120680"/>
          </a:xfrm>
        </p:spPr>
        <p:txBody>
          <a:bodyPr>
            <a:normAutofit fontScale="85000" lnSpcReduction="20000"/>
          </a:bodyPr>
          <a:lstStyle/>
          <a:p>
            <a:pPr>
              <a:buNone/>
            </a:pPr>
            <a:r>
              <a:rPr lang="en-US" sz="5200" b="1" u="sng" dirty="0"/>
              <a:t>2. Why did we join</a:t>
            </a:r>
            <a:r>
              <a:rPr lang="en-US" sz="5200" b="1" u="sng" dirty="0" smtClean="0"/>
              <a:t>:</a:t>
            </a:r>
          </a:p>
          <a:p>
            <a:pPr>
              <a:buNone/>
            </a:pPr>
            <a:endParaRPr lang="en-US" sz="1400" b="1" u="sng" dirty="0" smtClean="0"/>
          </a:p>
          <a:p>
            <a:pPr>
              <a:buNone/>
            </a:pPr>
            <a:endParaRPr lang="en-CA" sz="1400" dirty="0"/>
          </a:p>
          <a:p>
            <a:pPr lvl="1">
              <a:buFontTx/>
              <a:buChar char="-"/>
            </a:pPr>
            <a:r>
              <a:rPr lang="en-US" sz="3900" dirty="0" smtClean="0"/>
              <a:t>Believed to be a short war and saw chance to be heroes - very patriotic</a:t>
            </a:r>
          </a:p>
          <a:p>
            <a:pPr lvl="1">
              <a:buNone/>
            </a:pPr>
            <a:endParaRPr lang="en-CA" sz="1500" dirty="0"/>
          </a:p>
          <a:p>
            <a:pPr lvl="1">
              <a:buFontTx/>
              <a:buChar char="-"/>
            </a:pPr>
            <a:r>
              <a:rPr lang="en-US" sz="3900" dirty="0" smtClean="0"/>
              <a:t>the </a:t>
            </a:r>
            <a:r>
              <a:rPr lang="en-US" sz="3900" dirty="0"/>
              <a:t>poor had no choice, needed </a:t>
            </a:r>
            <a:r>
              <a:rPr lang="en-US" sz="3900" dirty="0" smtClean="0"/>
              <a:t>income</a:t>
            </a:r>
          </a:p>
          <a:p>
            <a:pPr lvl="1">
              <a:buNone/>
            </a:pPr>
            <a:endParaRPr lang="en-CA" sz="1400" dirty="0"/>
          </a:p>
          <a:p>
            <a:pPr lvl="1">
              <a:buFontTx/>
              <a:buChar char="-"/>
            </a:pPr>
            <a:r>
              <a:rPr lang="en-US" sz="3900" dirty="0" smtClean="0"/>
              <a:t>protect </a:t>
            </a:r>
            <a:r>
              <a:rPr lang="en-US" sz="3900" dirty="0"/>
              <a:t>mother country (Britain</a:t>
            </a:r>
            <a:r>
              <a:rPr lang="en-US" sz="3900" dirty="0" smtClean="0"/>
              <a:t>)</a:t>
            </a:r>
          </a:p>
          <a:p>
            <a:pPr lvl="1">
              <a:buNone/>
            </a:pPr>
            <a:endParaRPr lang="en-CA" sz="1400" dirty="0"/>
          </a:p>
          <a:p>
            <a:pPr lvl="1">
              <a:buFontTx/>
              <a:buChar char="-"/>
            </a:pPr>
            <a:r>
              <a:rPr lang="en-US" sz="3900" dirty="0" smtClean="0"/>
              <a:t>many </a:t>
            </a:r>
            <a:r>
              <a:rPr lang="en-US" sz="3900" dirty="0"/>
              <a:t>more English joined than French </a:t>
            </a:r>
            <a:r>
              <a:rPr lang="en-US" sz="3900" dirty="0" smtClean="0"/>
              <a:t>Canadian</a:t>
            </a:r>
          </a:p>
          <a:p>
            <a:pPr>
              <a:buNone/>
            </a:pPr>
            <a:endParaRPr lang="en-US" sz="3900" dirty="0" smtClean="0"/>
          </a:p>
          <a:p>
            <a:pPr>
              <a:buNone/>
            </a:pPr>
            <a:r>
              <a:rPr lang="en-US" sz="3900" dirty="0" smtClean="0"/>
              <a:t>	- by 1917 </a:t>
            </a:r>
            <a:r>
              <a:rPr lang="en-US" sz="3900" dirty="0" smtClean="0">
                <a:sym typeface="Wingdings"/>
              </a:rPr>
              <a:t></a:t>
            </a:r>
            <a:r>
              <a:rPr lang="en-US" sz="3900" dirty="0" smtClean="0"/>
              <a:t> few volunteers </a:t>
            </a:r>
          </a:p>
          <a:p>
            <a:pPr>
              <a:buNone/>
            </a:pPr>
            <a:r>
              <a:rPr lang="en-US" sz="3900" dirty="0" smtClean="0">
                <a:sym typeface="Wingdings"/>
              </a:rPr>
              <a:t>			  </a:t>
            </a:r>
            <a:r>
              <a:rPr lang="en-US" sz="3900" dirty="0" smtClean="0"/>
              <a:t> leads to conscription (crisis)</a:t>
            </a:r>
            <a:endParaRPr lang="en-CA" sz="3900" dirty="0" smtClean="0"/>
          </a:p>
          <a:p>
            <a:pPr lvl="1">
              <a:buFontTx/>
              <a:buChar char="-"/>
            </a:pPr>
            <a:endParaRPr lang="en-CA" sz="3900" dirty="0"/>
          </a:p>
          <a:p>
            <a:pPr>
              <a:buNone/>
            </a:pPr>
            <a:endParaRPr lang="en-CA" sz="2000" dirty="0"/>
          </a:p>
          <a:p>
            <a:endParaRPr lang="en-CA"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nada joins with Britain.jpg"/>
          <p:cNvPicPr>
            <a:picLocks noChangeAspect="1"/>
          </p:cNvPicPr>
          <p:nvPr/>
        </p:nvPicPr>
        <p:blipFill>
          <a:blip r:embed="rId2" cstate="print"/>
          <a:stretch>
            <a:fillRect/>
          </a:stretch>
        </p:blipFill>
        <p:spPr>
          <a:xfrm>
            <a:off x="323528" y="0"/>
            <a:ext cx="4051872" cy="5979250"/>
          </a:xfrm>
          <a:prstGeom prst="rect">
            <a:avLst/>
          </a:prstGeom>
        </p:spPr>
      </p:pic>
      <p:pic>
        <p:nvPicPr>
          <p:cNvPr id="6" name="Picture 5" descr="canadian propaganda.jpg"/>
          <p:cNvPicPr>
            <a:picLocks noChangeAspect="1"/>
          </p:cNvPicPr>
          <p:nvPr/>
        </p:nvPicPr>
        <p:blipFill>
          <a:blip r:embed="rId3" cstate="print"/>
          <a:stretch>
            <a:fillRect/>
          </a:stretch>
        </p:blipFill>
        <p:spPr>
          <a:xfrm>
            <a:off x="4644008" y="0"/>
            <a:ext cx="4248472" cy="6001810"/>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20688"/>
            <a:ext cx="8229600" cy="5505475"/>
          </a:xfrm>
        </p:spPr>
        <p:txBody>
          <a:bodyPr/>
          <a:lstStyle/>
          <a:p>
            <a:endParaRPr lang="en-CA" dirty="0"/>
          </a:p>
        </p:txBody>
      </p:sp>
      <p:pic>
        <p:nvPicPr>
          <p:cNvPr id="4" name="Picture 3" descr="enlistment casualty rate 1917.jpg"/>
          <p:cNvPicPr>
            <a:picLocks noChangeAspect="1"/>
          </p:cNvPicPr>
          <p:nvPr/>
        </p:nvPicPr>
        <p:blipFill>
          <a:blip r:embed="rId2" cstate="print"/>
          <a:stretch>
            <a:fillRect/>
          </a:stretch>
        </p:blipFill>
        <p:spPr>
          <a:xfrm>
            <a:off x="971600" y="548680"/>
            <a:ext cx="7344816" cy="6066164"/>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a:buNone/>
            </a:pPr>
            <a:r>
              <a:rPr lang="en-US" sz="4000" b="1" u="sng" dirty="0"/>
              <a:t>3. Training the Troops:</a:t>
            </a:r>
            <a:endParaRPr lang="en-CA" sz="4000" dirty="0"/>
          </a:p>
          <a:p>
            <a:pPr>
              <a:buNone/>
            </a:pPr>
            <a:r>
              <a:rPr lang="en-US" dirty="0"/>
              <a:t>- training @ </a:t>
            </a:r>
            <a:r>
              <a:rPr lang="en-US" dirty="0" err="1"/>
              <a:t>Valcartier</a:t>
            </a:r>
            <a:r>
              <a:rPr lang="en-US" dirty="0"/>
              <a:t>, Quebec</a:t>
            </a:r>
            <a:endParaRPr lang="en-CA" dirty="0"/>
          </a:p>
          <a:p>
            <a:pPr>
              <a:buNone/>
            </a:pPr>
            <a:r>
              <a:rPr lang="en-US" dirty="0"/>
              <a:t> </a:t>
            </a:r>
            <a:endParaRPr lang="en-CA" dirty="0"/>
          </a:p>
          <a:p>
            <a:pPr>
              <a:buFontTx/>
              <a:buChar char="-"/>
            </a:pPr>
            <a:r>
              <a:rPr lang="en-US" dirty="0" err="1" smtClean="0"/>
              <a:t>b/f</a:t>
            </a:r>
            <a:r>
              <a:rPr lang="en-US" dirty="0" smtClean="0"/>
              <a:t> </a:t>
            </a:r>
            <a:r>
              <a:rPr lang="en-US" dirty="0"/>
              <a:t>war, </a:t>
            </a:r>
            <a:r>
              <a:rPr lang="en-US" dirty="0" err="1"/>
              <a:t>Cdn</a:t>
            </a:r>
            <a:r>
              <a:rPr lang="en-US" dirty="0"/>
              <a:t>. was patchwork of regions - little contact.   </a:t>
            </a:r>
            <a:endParaRPr lang="en-US" dirty="0" smtClean="0"/>
          </a:p>
          <a:p>
            <a:pPr>
              <a:buNone/>
            </a:pPr>
            <a:endParaRPr lang="en-CA" dirty="0"/>
          </a:p>
          <a:p>
            <a:pPr>
              <a:buNone/>
            </a:pPr>
            <a:r>
              <a:rPr lang="en-US" dirty="0" smtClean="0"/>
              <a:t>- </a:t>
            </a:r>
            <a:r>
              <a:rPr lang="en-US" dirty="0" err="1" smtClean="0"/>
              <a:t>Bootcamp</a:t>
            </a:r>
            <a:r>
              <a:rPr lang="en-US" dirty="0" smtClean="0"/>
              <a:t>/training </a:t>
            </a:r>
            <a:r>
              <a:rPr lang="en-US" dirty="0" err="1"/>
              <a:t>dev’d</a:t>
            </a:r>
            <a:r>
              <a:rPr lang="en-US" dirty="0"/>
              <a:t> sense of National Identity/being </a:t>
            </a:r>
            <a:r>
              <a:rPr lang="en-US" dirty="0" err="1"/>
              <a:t>Cdn</a:t>
            </a:r>
            <a:r>
              <a:rPr lang="en-US" dirty="0"/>
              <a:t>.</a:t>
            </a:r>
            <a:endParaRPr lang="en-CA" dirty="0"/>
          </a:p>
          <a:p>
            <a:pPr>
              <a:buNone/>
            </a:pPr>
            <a:r>
              <a:rPr lang="en-US" dirty="0"/>
              <a:t> </a:t>
            </a:r>
            <a:endParaRPr lang="en-CA" dirty="0"/>
          </a:p>
          <a:p>
            <a:pPr>
              <a:buNone/>
            </a:pPr>
            <a:endParaRPr lang="en-C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l"/>
            <a:r>
              <a:rPr lang="en-CA" sz="2400" i="1" dirty="0" smtClean="0"/>
              <a:t>Training the troops cont.</a:t>
            </a:r>
            <a:endParaRPr lang="en-CA" sz="2400" i="1" dirty="0"/>
          </a:p>
        </p:txBody>
      </p:sp>
      <p:sp>
        <p:nvSpPr>
          <p:cNvPr id="3" name="Content Placeholder 2"/>
          <p:cNvSpPr>
            <a:spLocks noGrp="1"/>
          </p:cNvSpPr>
          <p:nvPr>
            <p:ph idx="1"/>
          </p:nvPr>
        </p:nvSpPr>
        <p:spPr>
          <a:xfrm>
            <a:off x="457200" y="980728"/>
            <a:ext cx="8229600" cy="5616624"/>
          </a:xfrm>
        </p:spPr>
        <p:txBody>
          <a:bodyPr>
            <a:normAutofit/>
          </a:bodyPr>
          <a:lstStyle/>
          <a:p>
            <a:pPr>
              <a:buFontTx/>
              <a:buChar char="-"/>
            </a:pPr>
            <a:r>
              <a:rPr lang="en-US" dirty="0" smtClean="0"/>
              <a:t>army formed </a:t>
            </a:r>
            <a:r>
              <a:rPr lang="en-US" dirty="0" err="1" smtClean="0"/>
              <a:t>fr</a:t>
            </a:r>
            <a:r>
              <a:rPr lang="en-US" dirty="0" smtClean="0"/>
              <a:t>. these volunteers was known as the (CEF) </a:t>
            </a:r>
            <a:r>
              <a:rPr lang="en-US" i="1" u="sng" dirty="0" smtClean="0"/>
              <a:t>Canadian Expeditionary Force</a:t>
            </a:r>
            <a:r>
              <a:rPr lang="en-US" dirty="0" smtClean="0"/>
              <a:t>  </a:t>
            </a:r>
          </a:p>
          <a:p>
            <a:pPr>
              <a:buNone/>
            </a:pPr>
            <a:r>
              <a:rPr lang="en-US" dirty="0">
                <a:sym typeface="Wingdings"/>
              </a:rPr>
              <a:t>	</a:t>
            </a:r>
            <a:r>
              <a:rPr lang="en-US" dirty="0" smtClean="0">
                <a:sym typeface="Wingdings"/>
              </a:rPr>
              <a:t>		      </a:t>
            </a:r>
            <a:r>
              <a:rPr lang="en-US" dirty="0" smtClean="0"/>
              <a:t>fought as separate </a:t>
            </a:r>
            <a:r>
              <a:rPr lang="en-US" dirty="0" err="1" smtClean="0"/>
              <a:t>Cdn</a:t>
            </a:r>
            <a:r>
              <a:rPr lang="en-US" dirty="0" smtClean="0"/>
              <a:t> unit.</a:t>
            </a:r>
            <a:endParaRPr lang="en-CA" dirty="0" smtClean="0"/>
          </a:p>
          <a:p>
            <a:pPr>
              <a:buNone/>
            </a:pPr>
            <a:r>
              <a:rPr lang="en-US" dirty="0" smtClean="0"/>
              <a:t> </a:t>
            </a:r>
          </a:p>
          <a:p>
            <a:pPr>
              <a:buNone/>
            </a:pPr>
            <a:endParaRPr lang="en-US" dirty="0"/>
          </a:p>
          <a:p>
            <a:pPr>
              <a:buNone/>
            </a:pPr>
            <a:endParaRPr lang="en-US" dirty="0" smtClean="0"/>
          </a:p>
          <a:p>
            <a:pPr>
              <a:buNone/>
            </a:pPr>
            <a:endParaRPr lang="en-CA" dirty="0" smtClean="0"/>
          </a:p>
          <a:p>
            <a:pPr>
              <a:buNone/>
            </a:pPr>
            <a:r>
              <a:rPr lang="en-US" dirty="0" smtClean="0"/>
              <a:t>- 32,000 ill-prepared </a:t>
            </a:r>
            <a:r>
              <a:rPr lang="en-US" dirty="0" err="1" smtClean="0"/>
              <a:t>Cdn</a:t>
            </a:r>
            <a:r>
              <a:rPr lang="en-US" dirty="0" smtClean="0"/>
              <a:t> and </a:t>
            </a:r>
            <a:r>
              <a:rPr lang="en-US" dirty="0" err="1" smtClean="0"/>
              <a:t>Nflnd</a:t>
            </a:r>
            <a:r>
              <a:rPr lang="en-US" dirty="0" smtClean="0"/>
              <a:t> troops set sail for England in 32 transport ships</a:t>
            </a:r>
            <a:endParaRPr lang="en-CA" dirty="0" smtClean="0"/>
          </a:p>
          <a:p>
            <a:endParaRPr lang="en-CA" dirty="0"/>
          </a:p>
        </p:txBody>
      </p:sp>
      <p:pic>
        <p:nvPicPr>
          <p:cNvPr id="4" name="Picture 3" descr="valcartier.jpg"/>
          <p:cNvPicPr>
            <a:picLocks noChangeAspect="1"/>
          </p:cNvPicPr>
          <p:nvPr/>
        </p:nvPicPr>
        <p:blipFill>
          <a:blip r:embed="rId2" cstate="print"/>
          <a:stretch>
            <a:fillRect/>
          </a:stretch>
        </p:blipFill>
        <p:spPr>
          <a:xfrm>
            <a:off x="539552" y="2708920"/>
            <a:ext cx="3384376" cy="2115235"/>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a:buNone/>
            </a:pPr>
            <a:r>
              <a:rPr lang="en-US" b="1" u="sng" dirty="0"/>
              <a:t>4. </a:t>
            </a:r>
            <a:r>
              <a:rPr lang="en-US" b="1" u="sng" dirty="0" smtClean="0"/>
              <a:t>Sam </a:t>
            </a:r>
            <a:r>
              <a:rPr lang="en-US" b="1" u="sng" dirty="0" err="1" smtClean="0"/>
              <a:t>Huges</a:t>
            </a:r>
            <a:r>
              <a:rPr lang="en-US" b="1" u="sng" dirty="0" smtClean="0"/>
              <a:t> </a:t>
            </a:r>
            <a:r>
              <a:rPr lang="en-US" b="1" u="sng" dirty="0"/>
              <a:t>– Canada’s Minister of Militia</a:t>
            </a:r>
            <a:r>
              <a:rPr lang="en-US" b="1" u="sng" dirty="0" smtClean="0"/>
              <a:t>:</a:t>
            </a:r>
            <a:endParaRPr lang="en-CA" dirty="0"/>
          </a:p>
          <a:p>
            <a:pPr>
              <a:buNone/>
            </a:pPr>
            <a:endParaRPr lang="en-US" dirty="0" smtClean="0"/>
          </a:p>
          <a:p>
            <a:pPr>
              <a:buNone/>
            </a:pPr>
            <a:r>
              <a:rPr lang="en-US" dirty="0" smtClean="0"/>
              <a:t>- </a:t>
            </a:r>
            <a:r>
              <a:rPr lang="en-US" dirty="0"/>
              <a:t>in charge of the armament industry, created the “Shell Committee”</a:t>
            </a:r>
            <a:endParaRPr lang="en-CA" dirty="0"/>
          </a:p>
          <a:p>
            <a:endParaRPr lang="en-CA" dirty="0"/>
          </a:p>
        </p:txBody>
      </p:sp>
      <p:pic>
        <p:nvPicPr>
          <p:cNvPr id="4" name="Picture 3" descr="Sam Hughes.jpg"/>
          <p:cNvPicPr>
            <a:picLocks noChangeAspect="1"/>
          </p:cNvPicPr>
          <p:nvPr/>
        </p:nvPicPr>
        <p:blipFill>
          <a:blip r:embed="rId2" cstate="print"/>
          <a:stretch>
            <a:fillRect/>
          </a:stretch>
        </p:blipFill>
        <p:spPr>
          <a:xfrm>
            <a:off x="5076056" y="2708920"/>
            <a:ext cx="2997200" cy="38100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l"/>
            <a:r>
              <a:rPr lang="en-CA" sz="2400" i="1" dirty="0" smtClean="0"/>
              <a:t>Sam Hughes cont.</a:t>
            </a:r>
            <a:endParaRPr lang="en-CA" sz="2400" i="1" dirty="0"/>
          </a:p>
        </p:txBody>
      </p:sp>
      <p:sp>
        <p:nvSpPr>
          <p:cNvPr id="3" name="Content Placeholder 2"/>
          <p:cNvSpPr>
            <a:spLocks noGrp="1"/>
          </p:cNvSpPr>
          <p:nvPr>
            <p:ph idx="1"/>
          </p:nvPr>
        </p:nvSpPr>
        <p:spPr>
          <a:xfrm>
            <a:off x="457200" y="908720"/>
            <a:ext cx="8686800" cy="5217443"/>
          </a:xfrm>
        </p:spPr>
        <p:txBody>
          <a:bodyPr/>
          <a:lstStyle/>
          <a:p>
            <a:pPr>
              <a:buNone/>
            </a:pPr>
            <a:r>
              <a:rPr lang="en-US" dirty="0" smtClean="0"/>
              <a:t>A.  </a:t>
            </a:r>
            <a:r>
              <a:rPr lang="en-US" b="1" dirty="0"/>
              <a:t>* ROSS RIFLE</a:t>
            </a:r>
            <a:r>
              <a:rPr lang="en-US" dirty="0"/>
              <a:t> </a:t>
            </a:r>
            <a:endParaRPr lang="en-US" dirty="0" smtClean="0"/>
          </a:p>
          <a:p>
            <a:pPr>
              <a:buNone/>
            </a:pPr>
            <a:r>
              <a:rPr lang="en-US" dirty="0" smtClean="0">
                <a:sym typeface="Wingdings"/>
              </a:rPr>
              <a:t>		</a:t>
            </a:r>
            <a:r>
              <a:rPr lang="en-US" dirty="0" smtClean="0"/>
              <a:t> </a:t>
            </a:r>
            <a:r>
              <a:rPr lang="en-US" dirty="0"/>
              <a:t>many problems / not good like </a:t>
            </a:r>
            <a:r>
              <a:rPr lang="en-US" dirty="0" smtClean="0"/>
              <a:t>Lee-		      </a:t>
            </a:r>
            <a:r>
              <a:rPr lang="en-US" dirty="0" err="1" smtClean="0"/>
              <a:t>Enfields</a:t>
            </a:r>
            <a:r>
              <a:rPr lang="en-US" dirty="0" smtClean="0"/>
              <a:t> that </a:t>
            </a:r>
            <a:r>
              <a:rPr lang="en-US" dirty="0"/>
              <a:t>British used</a:t>
            </a:r>
            <a:endParaRPr lang="en-CA" dirty="0"/>
          </a:p>
          <a:p>
            <a:pPr>
              <a:buNone/>
            </a:pPr>
            <a:r>
              <a:rPr lang="en-US" dirty="0"/>
              <a:t>	</a:t>
            </a:r>
            <a:r>
              <a:rPr lang="en-US" dirty="0" smtClean="0"/>
              <a:t>	 </a:t>
            </a:r>
            <a:r>
              <a:rPr lang="en-US" dirty="0">
                <a:sym typeface="Wingdings"/>
              </a:rPr>
              <a:t></a:t>
            </a:r>
            <a:r>
              <a:rPr lang="en-US" dirty="0"/>
              <a:t> too long for trenches / </a:t>
            </a:r>
            <a:r>
              <a:rPr lang="en-US" dirty="0" smtClean="0"/>
              <a:t>jammed/ misfired</a:t>
            </a:r>
          </a:p>
          <a:p>
            <a:pPr>
              <a:buNone/>
            </a:pPr>
            <a:endParaRPr lang="en-US" dirty="0" smtClean="0"/>
          </a:p>
          <a:p>
            <a:pPr>
              <a:buNone/>
            </a:pPr>
            <a:r>
              <a:rPr lang="en-US" dirty="0" smtClean="0"/>
              <a:t>			</a:t>
            </a:r>
            <a:endParaRPr lang="en-CA" dirty="0"/>
          </a:p>
          <a:p>
            <a:pPr>
              <a:buNone/>
            </a:pPr>
            <a:endParaRPr lang="en-CA" dirty="0"/>
          </a:p>
        </p:txBody>
      </p:sp>
      <p:pic>
        <p:nvPicPr>
          <p:cNvPr id="4" name="Picture 3" descr="ross_rifles.jpg"/>
          <p:cNvPicPr>
            <a:picLocks noChangeAspect="1"/>
          </p:cNvPicPr>
          <p:nvPr/>
        </p:nvPicPr>
        <p:blipFill>
          <a:blip r:embed="rId3" cstate="print"/>
          <a:stretch>
            <a:fillRect/>
          </a:stretch>
        </p:blipFill>
        <p:spPr>
          <a:xfrm>
            <a:off x="1547664" y="3573016"/>
            <a:ext cx="5976664" cy="2912357"/>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229600" cy="5433467"/>
          </a:xfrm>
        </p:spPr>
        <p:txBody>
          <a:bodyPr/>
          <a:lstStyle/>
          <a:p>
            <a:r>
              <a:rPr lang="en-US" dirty="0" smtClean="0"/>
              <a:t>(Also, the </a:t>
            </a:r>
            <a:r>
              <a:rPr lang="en-US" dirty="0" err="1" smtClean="0"/>
              <a:t>McAdam</a:t>
            </a:r>
            <a:r>
              <a:rPr lang="en-US" dirty="0" smtClean="0"/>
              <a:t> Shield Shovel)</a:t>
            </a:r>
            <a:endParaRPr lang="en-CA" dirty="0"/>
          </a:p>
        </p:txBody>
      </p:sp>
      <p:pic>
        <p:nvPicPr>
          <p:cNvPr id="4" name="Picture 3" descr="macadamshieldshovel.jpg"/>
          <p:cNvPicPr>
            <a:picLocks noChangeAspect="1"/>
          </p:cNvPicPr>
          <p:nvPr/>
        </p:nvPicPr>
        <p:blipFill>
          <a:blip r:embed="rId3" cstate="print"/>
          <a:stretch>
            <a:fillRect/>
          </a:stretch>
        </p:blipFill>
        <p:spPr>
          <a:xfrm>
            <a:off x="2123728" y="1916832"/>
            <a:ext cx="4879701" cy="41116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lstStyle/>
          <a:p>
            <a:pPr marL="514350" indent="-514350">
              <a:buNone/>
            </a:pPr>
            <a:r>
              <a:rPr lang="en-US" b="1" dirty="0" smtClean="0"/>
              <a:t>B. CORRUPT</a:t>
            </a:r>
            <a:r>
              <a:rPr lang="en-US" dirty="0" smtClean="0"/>
              <a:t> </a:t>
            </a:r>
            <a:r>
              <a:rPr lang="en-US" dirty="0">
                <a:sym typeface="Wingdings"/>
              </a:rPr>
              <a:t></a:t>
            </a:r>
            <a:r>
              <a:rPr lang="en-US" dirty="0"/>
              <a:t>  Hughes was </a:t>
            </a:r>
            <a:r>
              <a:rPr lang="en-US" dirty="0" smtClean="0"/>
              <a:t>poor administrator </a:t>
            </a:r>
          </a:p>
          <a:p>
            <a:pPr marL="514350" indent="-514350">
              <a:buNone/>
            </a:pPr>
            <a:r>
              <a:rPr lang="en-US" dirty="0" smtClean="0"/>
              <a:t>	– </a:t>
            </a:r>
            <a:r>
              <a:rPr lang="en-US" dirty="0"/>
              <a:t>Ministry </a:t>
            </a:r>
            <a:r>
              <a:rPr lang="en-US" dirty="0" smtClean="0"/>
              <a:t>bogged </a:t>
            </a:r>
            <a:r>
              <a:rPr lang="en-US" dirty="0"/>
              <a:t>down with </a:t>
            </a:r>
            <a:r>
              <a:rPr lang="en-US" dirty="0" smtClean="0"/>
              <a:t>patronage</a:t>
            </a:r>
            <a:r>
              <a:rPr lang="en-US" dirty="0"/>
              <a:t>, inefficiency,  </a:t>
            </a:r>
            <a:r>
              <a:rPr lang="en-US" dirty="0" smtClean="0"/>
              <a:t>confusion</a:t>
            </a:r>
            <a:r>
              <a:rPr lang="en-US" dirty="0"/>
              <a:t>, and profiteers – gave friends contracts.</a:t>
            </a:r>
            <a:endParaRPr lang="en-CA" dirty="0"/>
          </a:p>
          <a:p>
            <a:pPr>
              <a:buNone/>
            </a:pPr>
            <a:endParaRPr lang="en-CA" dirty="0"/>
          </a:p>
          <a:p>
            <a:pPr>
              <a:buNone/>
            </a:pPr>
            <a:r>
              <a:rPr lang="en-US" dirty="0"/>
              <a:t>- Hughes dismissed in 1916 but still knighted by King </a:t>
            </a:r>
            <a:r>
              <a:rPr lang="en-US" dirty="0" smtClean="0"/>
              <a:t>George!</a:t>
            </a:r>
            <a:endParaRPr lang="en-CA" dirty="0"/>
          </a:p>
          <a:p>
            <a:pPr>
              <a:buNone/>
            </a:pPr>
            <a:endParaRPr lang="en-CA" dirty="0"/>
          </a:p>
        </p:txBody>
      </p:sp>
      <p:sp>
        <p:nvSpPr>
          <p:cNvPr id="4" name="Title 1"/>
          <p:cNvSpPr txBox="1">
            <a:spLocks/>
          </p:cNvSpPr>
          <p:nvPr/>
        </p:nvSpPr>
        <p:spPr>
          <a:xfrm>
            <a:off x="457200" y="274638"/>
            <a:ext cx="8229600" cy="63408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400" b="0" i="1" u="none" strike="noStrike" kern="1200" cap="none" spc="0" normalizeH="0" baseline="0" noProof="0" smtClean="0">
                <a:ln>
                  <a:noFill/>
                </a:ln>
                <a:solidFill>
                  <a:schemeClr val="tx1"/>
                </a:solidFill>
                <a:effectLst/>
                <a:uLnTx/>
                <a:uFillTx/>
                <a:latin typeface="+mj-lt"/>
                <a:ea typeface="+mj-ea"/>
                <a:cs typeface="+mj-cs"/>
              </a:rPr>
              <a:t>Sam Hughes cont.</a:t>
            </a:r>
            <a:endParaRPr kumimoji="0" lang="en-CA" sz="2400" b="0" i="1"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British Empire 1898.png"/>
          <p:cNvPicPr>
            <a:picLocks noGrp="1" noChangeAspect="1"/>
          </p:cNvPicPr>
          <p:nvPr>
            <p:ph idx="1"/>
          </p:nvPr>
        </p:nvPicPr>
        <p:blipFill>
          <a:blip r:embed="rId2" cstate="print"/>
          <a:stretch>
            <a:fillRect/>
          </a:stretch>
        </p:blipFill>
        <p:spPr>
          <a:xfrm>
            <a:off x="12039" y="1628800"/>
            <a:ext cx="9131961" cy="4474661"/>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20680"/>
          </a:xfrm>
        </p:spPr>
        <p:txBody>
          <a:bodyPr>
            <a:normAutofit/>
          </a:bodyPr>
          <a:lstStyle/>
          <a:p>
            <a:pPr>
              <a:buNone/>
            </a:pPr>
            <a:r>
              <a:rPr lang="en-US" sz="4300" b="1" u="sng" dirty="0"/>
              <a:t>5. </a:t>
            </a:r>
            <a:r>
              <a:rPr lang="en-US" sz="4300" b="1" u="sng" dirty="0" smtClean="0"/>
              <a:t>War Measures Act</a:t>
            </a:r>
            <a:r>
              <a:rPr lang="en-US" sz="4300" u="sng" dirty="0" smtClean="0"/>
              <a:t>:</a:t>
            </a:r>
            <a:endParaRPr lang="en-CA" dirty="0"/>
          </a:p>
          <a:p>
            <a:pPr>
              <a:buNone/>
            </a:pPr>
            <a:endParaRPr lang="en-US" sz="2800" dirty="0" smtClean="0"/>
          </a:p>
          <a:p>
            <a:pPr>
              <a:buNone/>
            </a:pPr>
            <a:r>
              <a:rPr lang="en-US" sz="2800" dirty="0" smtClean="0"/>
              <a:t>- </a:t>
            </a:r>
            <a:r>
              <a:rPr lang="en-US" sz="2800" dirty="0"/>
              <a:t>1914 / martial law</a:t>
            </a:r>
            <a:endParaRPr lang="en-CA" sz="2800" dirty="0"/>
          </a:p>
          <a:p>
            <a:pPr>
              <a:buNone/>
            </a:pPr>
            <a:r>
              <a:rPr lang="en-US" sz="2800" dirty="0"/>
              <a:t>- introduced by PM Borden</a:t>
            </a:r>
            <a:endParaRPr lang="en-CA" sz="2800" dirty="0"/>
          </a:p>
          <a:p>
            <a:pPr>
              <a:buNone/>
            </a:pPr>
            <a:r>
              <a:rPr lang="en-US" sz="800" dirty="0"/>
              <a:t> </a:t>
            </a:r>
            <a:endParaRPr lang="en-CA" sz="800" dirty="0"/>
          </a:p>
          <a:p>
            <a:pPr lvl="0">
              <a:buNone/>
            </a:pPr>
            <a:r>
              <a:rPr lang="en-US" sz="2800" dirty="0" smtClean="0"/>
              <a:t>a) </a:t>
            </a:r>
            <a:r>
              <a:rPr lang="en-US" sz="2800" dirty="0" err="1" smtClean="0"/>
              <a:t>gov’t</a:t>
            </a:r>
            <a:r>
              <a:rPr lang="en-US" sz="2800" dirty="0" smtClean="0"/>
              <a:t> </a:t>
            </a:r>
            <a:r>
              <a:rPr lang="en-US" sz="2800" dirty="0"/>
              <a:t>restrict civil rights </a:t>
            </a:r>
            <a:endParaRPr lang="en-CA" sz="2800" dirty="0"/>
          </a:p>
          <a:p>
            <a:pPr>
              <a:buNone/>
            </a:pPr>
            <a:r>
              <a:rPr lang="en-US" sz="800" dirty="0"/>
              <a:t> </a:t>
            </a:r>
            <a:endParaRPr lang="en-CA" sz="800" dirty="0"/>
          </a:p>
          <a:p>
            <a:pPr>
              <a:buNone/>
            </a:pPr>
            <a:r>
              <a:rPr lang="en-US" sz="2800" dirty="0"/>
              <a:t>b) </a:t>
            </a:r>
            <a:r>
              <a:rPr lang="en-US" sz="2800" dirty="0" err="1"/>
              <a:t>gov’t</a:t>
            </a:r>
            <a:r>
              <a:rPr lang="en-US" sz="2800" dirty="0"/>
              <a:t> could intervene in economy, control transportation, </a:t>
            </a:r>
            <a:r>
              <a:rPr lang="en-US" sz="2800" dirty="0" smtClean="0"/>
              <a:t>manufacturing</a:t>
            </a:r>
            <a:r>
              <a:rPr lang="en-US" sz="2800" dirty="0"/>
              <a:t>, agriculture.</a:t>
            </a:r>
            <a:endParaRPr lang="en-CA" sz="2800" dirty="0"/>
          </a:p>
          <a:p>
            <a:pPr>
              <a:buNone/>
            </a:pPr>
            <a:r>
              <a:rPr lang="en-US" sz="800" dirty="0"/>
              <a:t> </a:t>
            </a:r>
            <a:endParaRPr lang="en-CA" sz="800" dirty="0"/>
          </a:p>
          <a:p>
            <a:pPr>
              <a:buNone/>
            </a:pPr>
            <a:r>
              <a:rPr lang="en-US" sz="2800" dirty="0"/>
              <a:t>c) could arrest &amp; detain for 90 days w/ no charge, family not </a:t>
            </a:r>
            <a:r>
              <a:rPr lang="en-US" sz="2800" dirty="0" smtClean="0"/>
              <a:t>notified</a:t>
            </a:r>
            <a:endParaRPr lang="en-CA" sz="2800" dirty="0"/>
          </a:p>
          <a:p>
            <a:endParaRPr lang="en-CA" dirty="0"/>
          </a:p>
        </p:txBody>
      </p:sp>
      <p:pic>
        <p:nvPicPr>
          <p:cNvPr id="4" name="Picture 3" descr="RobertLBorden.jpg"/>
          <p:cNvPicPr>
            <a:picLocks noChangeAspect="1"/>
          </p:cNvPicPr>
          <p:nvPr/>
        </p:nvPicPr>
        <p:blipFill>
          <a:blip r:embed="rId2" cstate="print"/>
          <a:stretch>
            <a:fillRect/>
          </a:stretch>
        </p:blipFill>
        <p:spPr>
          <a:xfrm>
            <a:off x="5940152" y="260648"/>
            <a:ext cx="2808312" cy="3091378"/>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a:bodyPr>
          <a:lstStyle/>
          <a:p>
            <a:pPr algn="l"/>
            <a:r>
              <a:rPr lang="en-CA" sz="2400" i="1" dirty="0" smtClean="0"/>
              <a:t>War Measures Act cont.</a:t>
            </a:r>
            <a:endParaRPr lang="en-CA" sz="2400" i="1" dirty="0"/>
          </a:p>
        </p:txBody>
      </p:sp>
      <p:sp>
        <p:nvSpPr>
          <p:cNvPr id="3" name="Content Placeholder 2"/>
          <p:cNvSpPr>
            <a:spLocks noGrp="1"/>
          </p:cNvSpPr>
          <p:nvPr>
            <p:ph idx="1"/>
          </p:nvPr>
        </p:nvSpPr>
        <p:spPr>
          <a:xfrm>
            <a:off x="457200" y="980728"/>
            <a:ext cx="8229600" cy="5145435"/>
          </a:xfrm>
        </p:spPr>
        <p:txBody>
          <a:bodyPr/>
          <a:lstStyle/>
          <a:p>
            <a:pPr lvl="0">
              <a:buNone/>
            </a:pPr>
            <a:r>
              <a:rPr lang="en-US" dirty="0" smtClean="0"/>
              <a:t>d) CENSORSHIP  </a:t>
            </a:r>
            <a:r>
              <a:rPr lang="en-US" dirty="0"/>
              <a:t>of the mail from frontlines</a:t>
            </a:r>
            <a:endParaRPr lang="en-CA" dirty="0"/>
          </a:p>
          <a:p>
            <a:endParaRPr lang="en-CA"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760640"/>
          </a:xfrm>
        </p:spPr>
        <p:txBody>
          <a:bodyPr/>
          <a:lstStyle/>
          <a:p>
            <a:pPr>
              <a:buNone/>
            </a:pPr>
            <a:r>
              <a:rPr lang="en-US" dirty="0"/>
              <a:t>e) “enemy” immigrants put in jail / est. </a:t>
            </a:r>
            <a:r>
              <a:rPr lang="en-US" b="1" dirty="0"/>
              <a:t>internment camps</a:t>
            </a:r>
            <a:r>
              <a:rPr lang="en-US" dirty="0"/>
              <a:t> (</a:t>
            </a:r>
            <a:r>
              <a:rPr lang="en-US" dirty="0" err="1"/>
              <a:t>Gov’t</a:t>
            </a:r>
            <a:r>
              <a:rPr lang="en-US" dirty="0"/>
              <a:t> </a:t>
            </a:r>
            <a:r>
              <a:rPr lang="en-US" dirty="0" smtClean="0"/>
              <a:t>run </a:t>
            </a:r>
            <a:r>
              <a:rPr lang="en-US" dirty="0"/>
              <a:t>camps where people considered a threat were detained)</a:t>
            </a:r>
            <a:endParaRPr lang="en-CA" dirty="0"/>
          </a:p>
          <a:p>
            <a:pPr>
              <a:buNone/>
            </a:pPr>
            <a:r>
              <a:rPr lang="en-US" dirty="0">
                <a:sym typeface="Wingdings"/>
              </a:rPr>
              <a:t></a:t>
            </a:r>
            <a:r>
              <a:rPr lang="en-US" dirty="0"/>
              <a:t> “</a:t>
            </a:r>
            <a:r>
              <a:rPr lang="en-US" b="1" dirty="0"/>
              <a:t>Enemy aliens</a:t>
            </a:r>
            <a:r>
              <a:rPr lang="en-US" dirty="0"/>
              <a:t>” many from A-H, Ukraine, Germany</a:t>
            </a:r>
            <a:endParaRPr lang="en-CA" dirty="0"/>
          </a:p>
          <a:p>
            <a:pPr>
              <a:buNone/>
            </a:pPr>
            <a:endParaRPr lang="en-US" dirty="0" smtClean="0">
              <a:sym typeface="Wingdings"/>
            </a:endParaRPr>
          </a:p>
          <a:p>
            <a:pPr>
              <a:buNone/>
            </a:pPr>
            <a:endParaRPr lang="en-US" dirty="0" smtClean="0">
              <a:sym typeface="Wingdings"/>
            </a:endParaRPr>
          </a:p>
          <a:p>
            <a:pPr>
              <a:buNone/>
            </a:pPr>
            <a:endParaRPr lang="en-US" dirty="0">
              <a:sym typeface="Wingdings"/>
            </a:endParaRPr>
          </a:p>
          <a:p>
            <a:pPr>
              <a:buNone/>
            </a:pPr>
            <a:r>
              <a:rPr lang="en-US" dirty="0" smtClean="0">
                <a:sym typeface="Wingdings"/>
              </a:rPr>
              <a:t></a:t>
            </a:r>
            <a:r>
              <a:rPr lang="en-US" dirty="0" smtClean="0"/>
              <a:t> </a:t>
            </a:r>
            <a:r>
              <a:rPr lang="en-US" dirty="0"/>
              <a:t>racism </a:t>
            </a:r>
            <a:r>
              <a:rPr lang="en-US" dirty="0" smtClean="0">
                <a:sym typeface="Wingdings"/>
              </a:rPr>
              <a:t>(</a:t>
            </a:r>
            <a:r>
              <a:rPr lang="en-US" dirty="0" smtClean="0"/>
              <a:t>Berlin</a:t>
            </a:r>
            <a:r>
              <a:rPr lang="en-US" dirty="0"/>
              <a:t>, Ontario re-named </a:t>
            </a:r>
            <a:r>
              <a:rPr lang="en-US" dirty="0" smtClean="0"/>
              <a:t>Kitchener) </a:t>
            </a:r>
            <a:endParaRPr lang="en-CA" dirty="0"/>
          </a:p>
          <a:p>
            <a:endParaRPr lang="en-CA" dirty="0"/>
          </a:p>
        </p:txBody>
      </p:sp>
      <p:sp>
        <p:nvSpPr>
          <p:cNvPr id="4" name="Title 1"/>
          <p:cNvSpPr txBox="1">
            <a:spLocks/>
          </p:cNvSpPr>
          <p:nvPr/>
        </p:nvSpPr>
        <p:spPr>
          <a:xfrm>
            <a:off x="457200" y="274638"/>
            <a:ext cx="8229600" cy="490066"/>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400" b="0" i="1" u="none" strike="noStrike" kern="1200" cap="none" spc="0" normalizeH="0" baseline="0" noProof="0" smtClean="0">
                <a:ln>
                  <a:noFill/>
                </a:ln>
                <a:solidFill>
                  <a:schemeClr val="tx1"/>
                </a:solidFill>
                <a:effectLst/>
                <a:uLnTx/>
                <a:uFillTx/>
                <a:latin typeface="+mj-lt"/>
                <a:ea typeface="+mj-ea"/>
                <a:cs typeface="+mj-cs"/>
              </a:rPr>
              <a:t>War Measures Act cont.</a:t>
            </a:r>
            <a:endParaRPr kumimoji="0" lang="en-CA" sz="2400" b="0" i="1" u="none" strike="noStrike" kern="1200" cap="none" spc="0" normalizeH="0" baseline="0" noProof="0" dirty="0" smtClean="0">
              <a:ln>
                <a:noFill/>
              </a:ln>
              <a:solidFill>
                <a:schemeClr val="tx1"/>
              </a:solidFill>
              <a:effectLst/>
              <a:uLnTx/>
              <a:uFillTx/>
              <a:latin typeface="+mj-lt"/>
              <a:ea typeface="+mj-ea"/>
              <a:cs typeface="+mj-cs"/>
            </a:endParaRPr>
          </a:p>
        </p:txBody>
      </p:sp>
      <p:pic>
        <p:nvPicPr>
          <p:cNvPr id="5" name="Picture 4" descr="internment camp yard Fort Henry ontario.jpg"/>
          <p:cNvPicPr>
            <a:picLocks noChangeAspect="1"/>
          </p:cNvPicPr>
          <p:nvPr/>
        </p:nvPicPr>
        <p:blipFill>
          <a:blip r:embed="rId2" cstate="print"/>
          <a:stretch>
            <a:fillRect/>
          </a:stretch>
        </p:blipFill>
        <p:spPr>
          <a:xfrm>
            <a:off x="3347864" y="2996952"/>
            <a:ext cx="3083619" cy="2101274"/>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 of internment camps world war one.gif"/>
          <p:cNvPicPr>
            <a:picLocks noGrp="1" noChangeAspect="1"/>
          </p:cNvPicPr>
          <p:nvPr>
            <p:ph idx="1"/>
          </p:nvPr>
        </p:nvPicPr>
        <p:blipFill>
          <a:blip r:embed="rId2" cstate="print"/>
          <a:stretch>
            <a:fillRect/>
          </a:stretch>
        </p:blipFill>
        <p:spPr>
          <a:xfrm>
            <a:off x="539552" y="523552"/>
            <a:ext cx="8045897" cy="6334448"/>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ternment camp otter creek bc.jpg"/>
          <p:cNvPicPr>
            <a:picLocks noGrp="1" noChangeAspect="1"/>
          </p:cNvPicPr>
          <p:nvPr>
            <p:ph idx="1"/>
          </p:nvPr>
        </p:nvPicPr>
        <p:blipFill>
          <a:blip r:embed="rId3" cstate="print"/>
          <a:stretch>
            <a:fillRect/>
          </a:stretch>
        </p:blipFill>
        <p:spPr>
          <a:xfrm>
            <a:off x="611560" y="260648"/>
            <a:ext cx="8068857" cy="5256584"/>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ternment camp hauling wood.jpg"/>
          <p:cNvPicPr>
            <a:picLocks noGrp="1" noChangeAspect="1"/>
          </p:cNvPicPr>
          <p:nvPr>
            <p:ph idx="1"/>
          </p:nvPr>
        </p:nvPicPr>
        <p:blipFill>
          <a:blip r:embed="rId3" cstate="print"/>
          <a:stretch>
            <a:fillRect/>
          </a:stretch>
        </p:blipFill>
        <p:spPr>
          <a:xfrm>
            <a:off x="611560" y="332656"/>
            <a:ext cx="7817326" cy="5363517"/>
          </a:xfr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ternment camp queue for food at Fort Henry camp in Ontario.jpg"/>
          <p:cNvPicPr>
            <a:picLocks noGrp="1" noChangeAspect="1"/>
          </p:cNvPicPr>
          <p:nvPr>
            <p:ph idx="1"/>
          </p:nvPr>
        </p:nvPicPr>
        <p:blipFill>
          <a:blip r:embed="rId2" cstate="print"/>
          <a:stretch>
            <a:fillRect/>
          </a:stretch>
        </p:blipFill>
        <p:spPr>
          <a:xfrm>
            <a:off x="323528" y="620688"/>
            <a:ext cx="8650156" cy="6372122"/>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900" b="1" u="sng" dirty="0">
                <a:solidFill>
                  <a:srgbClr val="FFC000"/>
                </a:solidFill>
                <a:latin typeface="Academy Engraved LET" pitchFamily="2" charset="0"/>
              </a:rPr>
              <a:t>Nature of War</a:t>
            </a:r>
            <a:r>
              <a:rPr lang="en-CA" dirty="0"/>
              <a:t/>
            </a:r>
            <a:br>
              <a:rPr lang="en-CA" dirty="0"/>
            </a:br>
            <a:endParaRPr lang="en-CA" dirty="0"/>
          </a:p>
        </p:txBody>
      </p:sp>
      <p:sp>
        <p:nvSpPr>
          <p:cNvPr id="3" name="Content Placeholder 2"/>
          <p:cNvSpPr>
            <a:spLocks noGrp="1"/>
          </p:cNvSpPr>
          <p:nvPr>
            <p:ph idx="1"/>
          </p:nvPr>
        </p:nvSpPr>
        <p:spPr>
          <a:xfrm>
            <a:off x="457200" y="908720"/>
            <a:ext cx="8229600" cy="5616624"/>
          </a:xfrm>
        </p:spPr>
        <p:txBody>
          <a:bodyPr>
            <a:normAutofit fontScale="25000" lnSpcReduction="20000"/>
          </a:bodyPr>
          <a:lstStyle/>
          <a:p>
            <a:pPr>
              <a:buNone/>
            </a:pPr>
            <a:endParaRPr lang="en-US" sz="8000" b="1" dirty="0" smtClean="0"/>
          </a:p>
          <a:p>
            <a:pPr>
              <a:buNone/>
            </a:pPr>
            <a:r>
              <a:rPr lang="en-US" sz="12000" b="1" dirty="0" smtClean="0"/>
              <a:t>1</a:t>
            </a:r>
            <a:r>
              <a:rPr lang="en-US" sz="12000" b="1" dirty="0"/>
              <a:t>. Stale tactics “TRENCH WARFARE”</a:t>
            </a:r>
            <a:endParaRPr lang="en-CA" sz="12000" dirty="0"/>
          </a:p>
          <a:p>
            <a:pPr lvl="1">
              <a:buNone/>
            </a:pPr>
            <a:r>
              <a:rPr lang="en-US" sz="12000" dirty="0" smtClean="0"/>
              <a:t>a) defensive </a:t>
            </a:r>
          </a:p>
          <a:p>
            <a:pPr lvl="1">
              <a:buNone/>
            </a:pPr>
            <a:endParaRPr lang="en-CA" sz="12000" dirty="0"/>
          </a:p>
          <a:p>
            <a:pPr lvl="1">
              <a:buNone/>
            </a:pPr>
            <a:r>
              <a:rPr lang="en-US" sz="12000" dirty="0" smtClean="0"/>
              <a:t>b) 960 </a:t>
            </a:r>
            <a:r>
              <a:rPr lang="en-US" sz="12000" dirty="0"/>
              <a:t>km of trenches from Belgian coast to </a:t>
            </a:r>
            <a:r>
              <a:rPr lang="en-US" sz="12000" dirty="0" smtClean="0"/>
              <a:t>Switzerland</a:t>
            </a:r>
          </a:p>
          <a:p>
            <a:pPr lvl="1">
              <a:buNone/>
            </a:pPr>
            <a:endParaRPr lang="en-US" sz="12000" dirty="0" smtClean="0"/>
          </a:p>
          <a:p>
            <a:pPr lvl="1">
              <a:buNone/>
            </a:pPr>
            <a:r>
              <a:rPr lang="en-US" sz="12000" dirty="0" smtClean="0"/>
              <a:t>c) ordered to go "over the top" by commanders </a:t>
            </a:r>
          </a:p>
          <a:p>
            <a:pPr lvl="1">
              <a:buNone/>
            </a:pPr>
            <a:endParaRPr lang="en-US" sz="12000" dirty="0" smtClean="0"/>
          </a:p>
          <a:p>
            <a:pPr lvl="1">
              <a:buNone/>
            </a:pPr>
            <a:r>
              <a:rPr lang="en-US" sz="12000" dirty="0" smtClean="0"/>
              <a:t>d)</a:t>
            </a:r>
            <a:r>
              <a:rPr lang="en-CA" sz="12000" dirty="0" smtClean="0"/>
              <a:t> </a:t>
            </a:r>
            <a:r>
              <a:rPr lang="en-US" sz="12000" dirty="0" smtClean="0"/>
              <a:t>area between trenches </a:t>
            </a:r>
            <a:r>
              <a:rPr lang="en-US" sz="12000" b="1" dirty="0" smtClean="0"/>
              <a:t>"No Man's Land"</a:t>
            </a:r>
            <a:r>
              <a:rPr lang="en-US" sz="12000" dirty="0" smtClean="0"/>
              <a:t> filled with corpses, barbed wire, mines, snipers</a:t>
            </a:r>
            <a:endParaRPr lang="en-CA" sz="12000" dirty="0" smtClean="0"/>
          </a:p>
          <a:p>
            <a:pPr lvl="1">
              <a:buNone/>
            </a:pPr>
            <a:endParaRPr lang="en-US" sz="6400" dirty="0" smtClean="0"/>
          </a:p>
          <a:p>
            <a:pPr lvl="1">
              <a:buNone/>
            </a:pPr>
            <a:endParaRPr lang="en-US" sz="6400" dirty="0" smtClean="0"/>
          </a:p>
          <a:p>
            <a:pPr lvl="1">
              <a:buNone/>
            </a:pPr>
            <a:endParaRPr lang="en-US" sz="6400" dirty="0" smtClean="0"/>
          </a:p>
          <a:p>
            <a:pPr lvl="1">
              <a:buNone/>
            </a:pPr>
            <a:endParaRPr lang="en-US" sz="3200" dirty="0" smtClean="0"/>
          </a:p>
          <a:p>
            <a:pPr lvl="1">
              <a:buNone/>
            </a:pPr>
            <a:endParaRPr lang="en-CA" sz="3200" dirty="0"/>
          </a:p>
          <a:p>
            <a:pPr>
              <a:buNone/>
            </a:pPr>
            <a:r>
              <a:rPr lang="en-US" dirty="0" smtClean="0"/>
              <a:t>		</a:t>
            </a:r>
            <a:endParaRPr lang="en-CA" dirty="0"/>
          </a:p>
          <a:p>
            <a:pPr>
              <a:buNone/>
            </a:pPr>
            <a:r>
              <a:rPr lang="en-US" dirty="0" smtClean="0"/>
              <a:t>		</a:t>
            </a:r>
            <a:endParaRPr lang="en-CA" dirty="0"/>
          </a:p>
          <a:p>
            <a:pPr>
              <a:buNone/>
            </a:pPr>
            <a:r>
              <a:rPr lang="en-US" dirty="0" smtClean="0"/>
              <a:t>		</a:t>
            </a:r>
            <a:endParaRPr lang="en-CA" dirty="0"/>
          </a:p>
          <a:p>
            <a:pPr>
              <a:buNone/>
            </a:pPr>
            <a:r>
              <a:rPr lang="en-US" dirty="0" smtClean="0"/>
              <a:t>		</a:t>
            </a:r>
            <a:endParaRPr lang="en-CA" dirty="0"/>
          </a:p>
          <a:p>
            <a:pPr>
              <a:buNone/>
            </a:pPr>
            <a:r>
              <a:rPr lang="en-US" dirty="0" smtClean="0"/>
              <a:t>		</a:t>
            </a:r>
            <a:endParaRPr lang="en-CA" dirty="0"/>
          </a:p>
          <a:p>
            <a:pPr>
              <a:buNone/>
            </a:pPr>
            <a:endParaRPr lang="en-CA"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enches 5.jpg"/>
          <p:cNvPicPr>
            <a:picLocks noGrp="1" noChangeAspect="1"/>
          </p:cNvPicPr>
          <p:nvPr>
            <p:ph idx="1"/>
          </p:nvPr>
        </p:nvPicPr>
        <p:blipFill>
          <a:blip r:embed="rId2" cstate="print"/>
          <a:stretch>
            <a:fillRect/>
          </a:stretch>
        </p:blipFill>
        <p:spPr>
          <a:xfrm>
            <a:off x="827584" y="404664"/>
            <a:ext cx="6783512" cy="5481078"/>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ench diagram 1.jpg"/>
          <p:cNvPicPr>
            <a:picLocks noGrp="1" noChangeAspect="1"/>
          </p:cNvPicPr>
          <p:nvPr>
            <p:ph idx="1"/>
          </p:nvPr>
        </p:nvPicPr>
        <p:blipFill>
          <a:blip r:embed="rId2" cstate="print"/>
          <a:stretch>
            <a:fillRect/>
          </a:stretch>
        </p:blipFill>
        <p:spPr>
          <a:xfrm>
            <a:off x="359953" y="1412776"/>
            <a:ext cx="8784047" cy="4176464"/>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lstStyle/>
          <a:p>
            <a:pPr lvl="1">
              <a:buFontTx/>
              <a:buChar char="-"/>
            </a:pPr>
            <a:r>
              <a:rPr lang="en-US" sz="3000" dirty="0" smtClean="0"/>
              <a:t>Germany  wanted big empire - wants its </a:t>
            </a:r>
            <a:r>
              <a:rPr lang="en-US" dirty="0" smtClean="0"/>
              <a:t>"place in the sun“</a:t>
            </a:r>
          </a:p>
          <a:p>
            <a:pPr lvl="1">
              <a:buNone/>
            </a:pPr>
            <a:endParaRPr lang="en-CA" dirty="0" smtClean="0"/>
          </a:p>
          <a:p>
            <a:pPr lvl="1">
              <a:buFontTx/>
              <a:buChar char="-"/>
            </a:pPr>
            <a:r>
              <a:rPr lang="en-US" sz="3000" dirty="0" smtClean="0"/>
              <a:t>Africa is last frontier for colonizers in late 1800s</a:t>
            </a:r>
            <a:endParaRPr lang="en-CA" sz="3000" dirty="0" smtClean="0"/>
          </a:p>
          <a:p>
            <a:pPr lvl="1">
              <a:buNone/>
            </a:pPr>
            <a:r>
              <a:rPr lang="en-US" sz="3000" dirty="0" smtClean="0"/>
              <a:t>			 </a:t>
            </a:r>
            <a:r>
              <a:rPr lang="en-US" sz="3000" dirty="0" smtClean="0">
                <a:sym typeface="Wingdings"/>
              </a:rPr>
              <a:t></a:t>
            </a:r>
            <a:r>
              <a:rPr lang="en-US" sz="3000" dirty="0" smtClean="0"/>
              <a:t> competition for MOROCCO</a:t>
            </a:r>
            <a:endParaRPr lang="en-CA" sz="3000" dirty="0" smtClean="0"/>
          </a:p>
          <a:p>
            <a:pPr lvl="1">
              <a:buNone/>
            </a:pPr>
            <a:r>
              <a:rPr lang="en-US" sz="3000" dirty="0" smtClean="0"/>
              <a:t>			</a:t>
            </a:r>
            <a:r>
              <a:rPr lang="en-US" sz="3000" dirty="0" smtClean="0">
                <a:sym typeface="Wingdings" pitchFamily="2" charset="2"/>
              </a:rPr>
              <a:t> </a:t>
            </a:r>
            <a:r>
              <a:rPr lang="en-US" sz="3000" dirty="0" smtClean="0"/>
              <a:t>Brit,  Fr,  &amp; Ger.  almost went to war</a:t>
            </a:r>
            <a:endParaRPr lang="en-CA" sz="3000" dirty="0" smtClean="0"/>
          </a:p>
          <a:p>
            <a:endParaRPr lang="en-CA" dirty="0"/>
          </a:p>
        </p:txBody>
      </p:sp>
      <p:sp>
        <p:nvSpPr>
          <p:cNvPr id="4" name="Title 1"/>
          <p:cNvSpPr>
            <a:spLocks noGrp="1"/>
          </p:cNvSpPr>
          <p:nvPr>
            <p:ph type="title"/>
          </p:nvPr>
        </p:nvSpPr>
        <p:spPr>
          <a:xfrm>
            <a:off x="457200" y="274638"/>
            <a:ext cx="8229600" cy="490066"/>
          </a:xfrm>
        </p:spPr>
        <p:txBody>
          <a:bodyPr>
            <a:normAutofit/>
          </a:bodyPr>
          <a:lstStyle/>
          <a:p>
            <a:pPr algn="l"/>
            <a:r>
              <a:rPr lang="en-CA" sz="2400" u="sng" dirty="0" smtClean="0">
                <a:solidFill>
                  <a:srgbClr val="FFC000"/>
                </a:solidFill>
              </a:rPr>
              <a:t>1. IMPERIALISM cont. </a:t>
            </a:r>
            <a:endParaRPr lang="en-CA" sz="2400" u="sng" dirty="0">
              <a:solidFill>
                <a:srgbClr val="FFC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enches 1.jpg"/>
          <p:cNvPicPr>
            <a:picLocks noChangeAspect="1"/>
          </p:cNvPicPr>
          <p:nvPr/>
        </p:nvPicPr>
        <p:blipFill>
          <a:blip r:embed="rId2" cstate="print"/>
          <a:stretch>
            <a:fillRect/>
          </a:stretch>
        </p:blipFill>
        <p:spPr>
          <a:xfrm>
            <a:off x="500040" y="188640"/>
            <a:ext cx="7597028" cy="5719771"/>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enches 4.jpg"/>
          <p:cNvPicPr>
            <a:picLocks noGrp="1" noChangeAspect="1"/>
          </p:cNvPicPr>
          <p:nvPr>
            <p:ph idx="1"/>
          </p:nvPr>
        </p:nvPicPr>
        <p:blipFill>
          <a:blip r:embed="rId2" cstate="print"/>
          <a:stretch>
            <a:fillRect/>
          </a:stretch>
        </p:blipFill>
        <p:spPr>
          <a:xfrm>
            <a:off x="1259632" y="404664"/>
            <a:ext cx="6803344" cy="5122208"/>
          </a:xfr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enches 3.jpg"/>
          <p:cNvPicPr>
            <a:picLocks noGrp="1" noChangeAspect="1"/>
          </p:cNvPicPr>
          <p:nvPr>
            <p:ph idx="1"/>
          </p:nvPr>
        </p:nvPicPr>
        <p:blipFill>
          <a:blip r:embed="rId2" cstate="print"/>
          <a:stretch>
            <a:fillRect/>
          </a:stretch>
        </p:blipFill>
        <p:spPr>
          <a:xfrm>
            <a:off x="611560" y="332656"/>
            <a:ext cx="7736985" cy="5083507"/>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enches 8.jpg"/>
          <p:cNvPicPr>
            <a:picLocks noGrp="1" noChangeAspect="1"/>
          </p:cNvPicPr>
          <p:nvPr>
            <p:ph idx="1"/>
          </p:nvPr>
        </p:nvPicPr>
        <p:blipFill>
          <a:blip r:embed="rId2" cstate="print"/>
          <a:stretch>
            <a:fillRect/>
          </a:stretch>
        </p:blipFill>
        <p:spPr>
          <a:xfrm>
            <a:off x="1115616" y="332656"/>
            <a:ext cx="6938343" cy="5291499"/>
          </a:xfr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over the top.jpg"/>
          <p:cNvPicPr>
            <a:picLocks noGrp="1" noChangeAspect="1"/>
          </p:cNvPicPr>
          <p:nvPr>
            <p:ph idx="1"/>
          </p:nvPr>
        </p:nvPicPr>
        <p:blipFill>
          <a:blip r:embed="rId2" cstate="print"/>
          <a:stretch>
            <a:fillRect/>
          </a:stretch>
        </p:blipFill>
        <p:spPr>
          <a:xfrm>
            <a:off x="323528" y="476672"/>
            <a:ext cx="8516299" cy="4380588"/>
          </a:xfr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enches 2.jpg"/>
          <p:cNvPicPr>
            <a:picLocks noGrp="1" noChangeAspect="1"/>
          </p:cNvPicPr>
          <p:nvPr>
            <p:ph idx="1"/>
          </p:nvPr>
        </p:nvPicPr>
        <p:blipFill>
          <a:blip r:embed="rId2" cstate="print"/>
          <a:stretch>
            <a:fillRect/>
          </a:stretch>
        </p:blipFill>
        <p:spPr>
          <a:xfrm>
            <a:off x="827584" y="476672"/>
            <a:ext cx="7085044" cy="5048094"/>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rman machine gunners.jpg"/>
          <p:cNvPicPr>
            <a:picLocks noGrp="1" noChangeAspect="1"/>
          </p:cNvPicPr>
          <p:nvPr>
            <p:ph idx="1"/>
          </p:nvPr>
        </p:nvPicPr>
        <p:blipFill>
          <a:blip r:embed="rId2" cstate="print"/>
          <a:stretch>
            <a:fillRect/>
          </a:stretch>
        </p:blipFill>
        <p:spPr>
          <a:xfrm>
            <a:off x="755576" y="260648"/>
            <a:ext cx="7488832" cy="5616624"/>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 of trench network across Europe.JPG"/>
          <p:cNvPicPr>
            <a:picLocks noGrp="1" noChangeAspect="1"/>
          </p:cNvPicPr>
          <p:nvPr>
            <p:ph idx="1"/>
          </p:nvPr>
        </p:nvPicPr>
        <p:blipFill>
          <a:blip r:embed="rId2" cstate="print"/>
          <a:stretch>
            <a:fillRect/>
          </a:stretch>
        </p:blipFill>
        <p:spPr>
          <a:xfrm>
            <a:off x="971600" y="116632"/>
            <a:ext cx="7196951" cy="5865515"/>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ench map graphic.jpg"/>
          <p:cNvPicPr>
            <a:picLocks noChangeAspect="1"/>
          </p:cNvPicPr>
          <p:nvPr/>
        </p:nvPicPr>
        <p:blipFill>
          <a:blip r:embed="rId2" cstate="print"/>
          <a:stretch>
            <a:fillRect/>
          </a:stretch>
        </p:blipFill>
        <p:spPr>
          <a:xfrm>
            <a:off x="1043608" y="260648"/>
            <a:ext cx="7295898" cy="5570312"/>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o man's land flanders field.jpg"/>
          <p:cNvPicPr>
            <a:picLocks noGrp="1" noChangeAspect="1"/>
          </p:cNvPicPr>
          <p:nvPr>
            <p:ph idx="1"/>
          </p:nvPr>
        </p:nvPicPr>
        <p:blipFill>
          <a:blip r:embed="rId3" cstate="print"/>
          <a:stretch>
            <a:fillRect/>
          </a:stretch>
        </p:blipFill>
        <p:spPr>
          <a:xfrm>
            <a:off x="204677" y="1052736"/>
            <a:ext cx="8939323" cy="339435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pPr algn="l"/>
            <a:r>
              <a:rPr lang="en-CA" sz="2400" i="1" dirty="0" smtClean="0">
                <a:solidFill>
                  <a:srgbClr val="FFC000"/>
                </a:solidFill>
              </a:rPr>
              <a:t>Imperialism cont.</a:t>
            </a:r>
            <a:endParaRPr lang="en-CA" sz="2400" i="1" dirty="0">
              <a:solidFill>
                <a:srgbClr val="FFC000"/>
              </a:solidFill>
            </a:endParaRPr>
          </a:p>
        </p:txBody>
      </p:sp>
      <p:pic>
        <p:nvPicPr>
          <p:cNvPr id="4" name="Content Placeholder 3" descr="colonial africa 1914.jpg"/>
          <p:cNvPicPr>
            <a:picLocks noGrp="1" noChangeAspect="1"/>
          </p:cNvPicPr>
          <p:nvPr>
            <p:ph idx="1"/>
          </p:nvPr>
        </p:nvPicPr>
        <p:blipFill>
          <a:blip r:embed="rId2" cstate="print"/>
          <a:stretch>
            <a:fillRect/>
          </a:stretch>
        </p:blipFill>
        <p:spPr>
          <a:xfrm>
            <a:off x="2915816" y="332655"/>
            <a:ext cx="5622525" cy="6436929"/>
          </a:xfr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o man's land2.jpg"/>
          <p:cNvPicPr>
            <a:picLocks noGrp="1" noChangeAspect="1"/>
          </p:cNvPicPr>
          <p:nvPr>
            <p:ph idx="1"/>
          </p:nvPr>
        </p:nvPicPr>
        <p:blipFill>
          <a:blip r:embed="rId3" cstate="print"/>
          <a:stretch>
            <a:fillRect/>
          </a:stretch>
        </p:blipFill>
        <p:spPr>
          <a:xfrm>
            <a:off x="827584" y="260648"/>
            <a:ext cx="7115481" cy="5475585"/>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o-mans_land1.jpg"/>
          <p:cNvPicPr>
            <a:picLocks noGrp="1" noChangeAspect="1"/>
          </p:cNvPicPr>
          <p:nvPr>
            <p:ph idx="1"/>
          </p:nvPr>
        </p:nvPicPr>
        <p:blipFill>
          <a:blip r:embed="rId2" cstate="print"/>
          <a:stretch>
            <a:fillRect/>
          </a:stretch>
        </p:blipFill>
        <p:spPr>
          <a:xfrm>
            <a:off x="755576" y="404664"/>
            <a:ext cx="7533917" cy="5095103"/>
          </a:xfrm>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pic>
        <p:nvPicPr>
          <p:cNvPr id="4" name="Content Placeholder 3" descr="trench map graphic.jpg"/>
          <p:cNvPicPr>
            <a:picLocks noGrp="1" noChangeAspect="1"/>
          </p:cNvPicPr>
          <p:nvPr>
            <p:ph idx="1"/>
          </p:nvPr>
        </p:nvPicPr>
        <p:blipFill>
          <a:blip r:embed="rId2" cstate="print"/>
          <a:stretch>
            <a:fillRect/>
          </a:stretch>
        </p:blipFill>
        <p:spPr>
          <a:xfrm>
            <a:off x="323528" y="485698"/>
            <a:ext cx="8346330" cy="6372302"/>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0"/>
            <a:ext cx="8229600" cy="6126163"/>
          </a:xfrm>
        </p:spPr>
        <p:txBody>
          <a:bodyPr/>
          <a:lstStyle/>
          <a:p>
            <a:pPr>
              <a:buNone/>
            </a:pPr>
            <a:endParaRPr lang="en-US" dirty="0" smtClean="0"/>
          </a:p>
          <a:p>
            <a:pPr>
              <a:buNone/>
            </a:pPr>
            <a:r>
              <a:rPr lang="en-US" dirty="0" smtClean="0"/>
              <a:t>Conditions:</a:t>
            </a:r>
          </a:p>
          <a:p>
            <a:pPr>
              <a:buNone/>
            </a:pPr>
            <a:r>
              <a:rPr lang="en-US" dirty="0" smtClean="0"/>
              <a:t>1. stench of corpses</a:t>
            </a:r>
            <a:endParaRPr lang="en-CA" dirty="0"/>
          </a:p>
        </p:txBody>
      </p:sp>
      <p:pic>
        <p:nvPicPr>
          <p:cNvPr id="4" name="Picture 3" descr="dead soldiers.jpg"/>
          <p:cNvPicPr>
            <a:picLocks noChangeAspect="1"/>
          </p:cNvPicPr>
          <p:nvPr/>
        </p:nvPicPr>
        <p:blipFill>
          <a:blip r:embed="rId2" cstate="print"/>
          <a:stretch>
            <a:fillRect/>
          </a:stretch>
        </p:blipFill>
        <p:spPr>
          <a:xfrm>
            <a:off x="899592" y="1988840"/>
            <a:ext cx="7416824" cy="4379458"/>
          </a:xfrm>
          <a:prstGeom prst="rect">
            <a:avLst/>
          </a:prstGeo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pPr algn="l"/>
            <a:r>
              <a:rPr lang="en-CA" sz="2400" i="1" dirty="0" smtClean="0"/>
              <a:t>Trench warfare cont.</a:t>
            </a:r>
            <a:endParaRPr lang="en-CA" sz="2400" i="1" dirty="0"/>
          </a:p>
        </p:txBody>
      </p:sp>
      <p:sp>
        <p:nvSpPr>
          <p:cNvPr id="3" name="Content Placeholder 2"/>
          <p:cNvSpPr>
            <a:spLocks noGrp="1"/>
          </p:cNvSpPr>
          <p:nvPr>
            <p:ph idx="1"/>
          </p:nvPr>
        </p:nvSpPr>
        <p:spPr>
          <a:xfrm>
            <a:off x="457200" y="908720"/>
            <a:ext cx="8229600" cy="5472608"/>
          </a:xfrm>
        </p:spPr>
        <p:txBody>
          <a:bodyPr/>
          <a:lstStyle/>
          <a:p>
            <a:pPr>
              <a:buNone/>
            </a:pPr>
            <a:r>
              <a:rPr lang="en-US" dirty="0" smtClean="0"/>
              <a:t>		2.winter </a:t>
            </a:r>
            <a:r>
              <a:rPr lang="en-US" dirty="0" smtClean="0">
                <a:sym typeface="Wingdings"/>
              </a:rPr>
              <a:t></a:t>
            </a:r>
            <a:r>
              <a:rPr lang="en-US" dirty="0" smtClean="0"/>
              <a:t> frozen ground</a:t>
            </a:r>
          </a:p>
          <a:p>
            <a:pPr>
              <a:buNone/>
            </a:pPr>
            <a:r>
              <a:rPr lang="en-US" dirty="0" smtClean="0"/>
              <a:t>		3. spring </a:t>
            </a:r>
            <a:r>
              <a:rPr lang="en-US" dirty="0" smtClean="0">
                <a:sym typeface="Wingdings"/>
              </a:rPr>
              <a:t></a:t>
            </a:r>
            <a:r>
              <a:rPr lang="en-US" dirty="0" smtClean="0"/>
              <a:t> quagmire / rain / trench foot</a:t>
            </a:r>
            <a:endParaRPr lang="en-CA" dirty="0"/>
          </a:p>
        </p:txBody>
      </p:sp>
      <p:pic>
        <p:nvPicPr>
          <p:cNvPr id="4" name="Picture 3" descr="duckboards 2.jpg"/>
          <p:cNvPicPr>
            <a:picLocks noChangeAspect="1"/>
          </p:cNvPicPr>
          <p:nvPr/>
        </p:nvPicPr>
        <p:blipFill>
          <a:blip r:embed="rId2" cstate="print"/>
          <a:stretch>
            <a:fillRect/>
          </a:stretch>
        </p:blipFill>
        <p:spPr>
          <a:xfrm>
            <a:off x="2483768" y="2132856"/>
            <a:ext cx="3810000" cy="4508500"/>
          </a:xfrm>
          <a:prstGeom prst="rect">
            <a:avLst/>
          </a:prstGeom>
        </p:spPr>
      </p:pic>
      <p:sp>
        <p:nvSpPr>
          <p:cNvPr id="5" name="TextBox 4"/>
          <p:cNvSpPr txBox="1"/>
          <p:nvPr/>
        </p:nvSpPr>
        <p:spPr>
          <a:xfrm>
            <a:off x="6516216" y="4941168"/>
            <a:ext cx="1952522" cy="707886"/>
          </a:xfrm>
          <a:prstGeom prst="rect">
            <a:avLst/>
          </a:prstGeom>
          <a:noFill/>
        </p:spPr>
        <p:txBody>
          <a:bodyPr wrap="none" rtlCol="0">
            <a:spAutoFit/>
          </a:bodyPr>
          <a:lstStyle/>
          <a:p>
            <a:r>
              <a:rPr lang="en-CA" sz="2200" b="1" dirty="0" smtClean="0"/>
              <a:t>“Duck Boards” </a:t>
            </a:r>
          </a:p>
          <a:p>
            <a:endParaRPr lang="en-CA" dirty="0"/>
          </a:p>
        </p:txBody>
      </p:sp>
      <p:sp>
        <p:nvSpPr>
          <p:cNvPr id="6" name="Left Arrow 5"/>
          <p:cNvSpPr/>
          <p:nvPr/>
        </p:nvSpPr>
        <p:spPr>
          <a:xfrm>
            <a:off x="6732240" y="537321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2800" dirty="0" smtClean="0"/>
              <a:t>Trench Foot</a:t>
            </a:r>
            <a:endParaRPr lang="en-CA" sz="2800" dirty="0"/>
          </a:p>
        </p:txBody>
      </p:sp>
      <p:pic>
        <p:nvPicPr>
          <p:cNvPr id="4" name="Content Placeholder 3" descr="trench foot.jpg"/>
          <p:cNvPicPr>
            <a:picLocks noGrp="1" noChangeAspect="1"/>
          </p:cNvPicPr>
          <p:nvPr>
            <p:ph idx="1"/>
          </p:nvPr>
        </p:nvPicPr>
        <p:blipFill>
          <a:blip r:embed="rId3" cstate="print"/>
          <a:stretch>
            <a:fillRect/>
          </a:stretch>
        </p:blipFill>
        <p:spPr>
          <a:xfrm>
            <a:off x="251520" y="1124744"/>
            <a:ext cx="4680520" cy="3183442"/>
          </a:xfrm>
        </p:spPr>
      </p:pic>
      <p:pic>
        <p:nvPicPr>
          <p:cNvPr id="5" name="Picture 4" descr="trench foot2.jpg"/>
          <p:cNvPicPr>
            <a:picLocks noChangeAspect="1"/>
          </p:cNvPicPr>
          <p:nvPr/>
        </p:nvPicPr>
        <p:blipFill>
          <a:blip r:embed="rId4" cstate="print"/>
          <a:stretch>
            <a:fillRect/>
          </a:stretch>
        </p:blipFill>
        <p:spPr>
          <a:xfrm>
            <a:off x="4211960" y="3573016"/>
            <a:ext cx="4755623" cy="2764206"/>
          </a:xfrm>
          <a:prstGeom prst="rect">
            <a:avLst/>
          </a:prstGeom>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lstStyle/>
          <a:p>
            <a:pPr>
              <a:buNone/>
            </a:pPr>
            <a:r>
              <a:rPr lang="en-US" dirty="0" smtClean="0"/>
              <a:t>		4.  rats, lice, flies, disease</a:t>
            </a:r>
            <a:endParaRPr lang="en-CA" dirty="0"/>
          </a:p>
        </p:txBody>
      </p:sp>
      <p:sp>
        <p:nvSpPr>
          <p:cNvPr id="6" name="Title 1"/>
          <p:cNvSpPr txBox="1">
            <a:spLocks/>
          </p:cNvSpPr>
          <p:nvPr/>
        </p:nvSpPr>
        <p:spPr>
          <a:xfrm>
            <a:off x="457200" y="274638"/>
            <a:ext cx="8229600" cy="5620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400" b="0" i="1" u="none" strike="noStrike" kern="1200" cap="none" spc="0" normalizeH="0" baseline="0" noProof="0" dirty="0" smtClean="0">
                <a:ln>
                  <a:noFill/>
                </a:ln>
                <a:solidFill>
                  <a:schemeClr val="tx1"/>
                </a:solidFill>
                <a:effectLst/>
                <a:uLnTx/>
                <a:uFillTx/>
                <a:latin typeface="+mj-lt"/>
                <a:ea typeface="+mj-ea"/>
                <a:cs typeface="+mj-cs"/>
              </a:rPr>
              <a:t>Trench warfare cont.</a:t>
            </a:r>
          </a:p>
        </p:txBody>
      </p:sp>
      <p:pic>
        <p:nvPicPr>
          <p:cNvPr id="4" name="Picture 3" descr="german soldiers cooking rats.jpg"/>
          <p:cNvPicPr>
            <a:picLocks noChangeAspect="1"/>
          </p:cNvPicPr>
          <p:nvPr/>
        </p:nvPicPr>
        <p:blipFill>
          <a:blip r:embed="rId3" cstate="print"/>
          <a:stretch>
            <a:fillRect/>
          </a:stretch>
        </p:blipFill>
        <p:spPr>
          <a:xfrm>
            <a:off x="899592" y="1700808"/>
            <a:ext cx="6696744" cy="4771430"/>
          </a:xfrm>
          <a:prstGeom prst="rect">
            <a:avLst/>
          </a:prstGeom>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lstStyle/>
          <a:p>
            <a:pPr>
              <a:buNone/>
            </a:pPr>
            <a:r>
              <a:rPr lang="en-US" dirty="0" smtClean="0"/>
              <a:t>		5. shell shock, nerves</a:t>
            </a:r>
            <a:endParaRPr lang="en-CA" dirty="0"/>
          </a:p>
        </p:txBody>
      </p:sp>
      <p:sp>
        <p:nvSpPr>
          <p:cNvPr id="4" name="Title 1"/>
          <p:cNvSpPr txBox="1">
            <a:spLocks/>
          </p:cNvSpPr>
          <p:nvPr/>
        </p:nvSpPr>
        <p:spPr>
          <a:xfrm>
            <a:off x="457200" y="274638"/>
            <a:ext cx="8229600" cy="56207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400" b="0" i="1" u="none" strike="noStrike" kern="1200" cap="none" spc="0" normalizeH="0" baseline="0" noProof="0" dirty="0" smtClean="0">
                <a:ln>
                  <a:noFill/>
                </a:ln>
                <a:solidFill>
                  <a:schemeClr val="tx1"/>
                </a:solidFill>
                <a:effectLst/>
                <a:uLnTx/>
                <a:uFillTx/>
                <a:latin typeface="+mj-lt"/>
                <a:ea typeface="+mj-ea"/>
                <a:cs typeface="+mj-cs"/>
              </a:rPr>
              <a:t>Trench warfare cont.</a:t>
            </a:r>
          </a:p>
        </p:txBody>
      </p:sp>
      <p:pic>
        <p:nvPicPr>
          <p:cNvPr id="5" name="Picture 4" descr="shell shock.jpg"/>
          <p:cNvPicPr>
            <a:picLocks noChangeAspect="1"/>
          </p:cNvPicPr>
          <p:nvPr/>
        </p:nvPicPr>
        <p:blipFill>
          <a:blip r:embed="rId2" cstate="print"/>
          <a:stretch>
            <a:fillRect/>
          </a:stretch>
        </p:blipFill>
        <p:spPr>
          <a:xfrm>
            <a:off x="971600" y="1556792"/>
            <a:ext cx="7068277" cy="5301208"/>
          </a:xfrm>
          <a:prstGeom prst="rect">
            <a:avLst/>
          </a:prstGeom>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a:buNone/>
            </a:pPr>
            <a:r>
              <a:rPr lang="en-US" b="1" dirty="0"/>
              <a:t>2. Modern Technology</a:t>
            </a:r>
            <a:endParaRPr lang="en-CA" dirty="0"/>
          </a:p>
          <a:p>
            <a:pPr lvl="0">
              <a:buNone/>
            </a:pPr>
            <a:r>
              <a:rPr lang="en-US" dirty="0" smtClean="0"/>
              <a:t>a) artillery</a:t>
            </a:r>
            <a:r>
              <a:rPr lang="en-US" dirty="0"/>
              <a:t>/ machine guns (by 1914)</a:t>
            </a:r>
            <a:endParaRPr lang="en-CA" dirty="0"/>
          </a:p>
          <a:p>
            <a:pPr>
              <a:buNone/>
            </a:pPr>
            <a:endParaRPr lang="en-CA" dirty="0"/>
          </a:p>
        </p:txBody>
      </p:sp>
      <p:pic>
        <p:nvPicPr>
          <p:cNvPr id="4" name="Picture 3" descr="machine guns.jpg"/>
          <p:cNvPicPr>
            <a:picLocks noChangeAspect="1"/>
          </p:cNvPicPr>
          <p:nvPr/>
        </p:nvPicPr>
        <p:blipFill>
          <a:blip r:embed="rId2" cstate="print"/>
          <a:stretch>
            <a:fillRect/>
          </a:stretch>
        </p:blipFill>
        <p:spPr>
          <a:xfrm>
            <a:off x="179512" y="2204864"/>
            <a:ext cx="4572000" cy="3302000"/>
          </a:xfrm>
          <a:prstGeom prst="rect">
            <a:avLst/>
          </a:prstGeom>
        </p:spPr>
      </p:pic>
      <p:pic>
        <p:nvPicPr>
          <p:cNvPr id="5" name="Picture 4" descr="battlefield 3.jpg"/>
          <p:cNvPicPr>
            <a:picLocks noChangeAspect="1"/>
          </p:cNvPicPr>
          <p:nvPr/>
        </p:nvPicPr>
        <p:blipFill>
          <a:blip r:embed="rId3" cstate="print"/>
          <a:stretch>
            <a:fillRect/>
          </a:stretch>
        </p:blipFill>
        <p:spPr>
          <a:xfrm>
            <a:off x="4788024" y="2204864"/>
            <a:ext cx="4200321" cy="3459088"/>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CA" dirty="0" smtClean="0"/>
              <a:t>The Frontlines (National Film Board)</a:t>
            </a:r>
          </a:p>
          <a:p>
            <a:r>
              <a:rPr lang="en-US" dirty="0">
                <a:hlinkClick r:id="rId2"/>
              </a:rPr>
              <a:t>https://www.nfb.ca/film/front-lines-the-trenches/</a:t>
            </a:r>
            <a:endParaRPr lang="en-US" dirty="0"/>
          </a:p>
        </p:txBody>
      </p:sp>
    </p:spTree>
    <p:extLst>
      <p:ext uri="{BB962C8B-B14F-4D97-AF65-F5344CB8AC3E}">
        <p14:creationId xmlns:p14="http://schemas.microsoft.com/office/powerpoint/2010/main" val="381813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pPr algn="l"/>
            <a:r>
              <a:rPr lang="en-CA" u="sng" dirty="0" smtClean="0">
                <a:solidFill>
                  <a:srgbClr val="FFC000"/>
                </a:solidFill>
              </a:rPr>
              <a:t>3. MILITARISM</a:t>
            </a:r>
            <a:endParaRPr lang="en-CA" u="sng" dirty="0">
              <a:solidFill>
                <a:srgbClr val="FFC000"/>
              </a:solidFill>
            </a:endParaRPr>
          </a:p>
        </p:txBody>
      </p:sp>
      <p:sp>
        <p:nvSpPr>
          <p:cNvPr id="3" name="Content Placeholder 2"/>
          <p:cNvSpPr>
            <a:spLocks noGrp="1"/>
          </p:cNvSpPr>
          <p:nvPr>
            <p:ph idx="1"/>
          </p:nvPr>
        </p:nvSpPr>
        <p:spPr>
          <a:xfrm>
            <a:off x="0" y="1196752"/>
            <a:ext cx="9144000" cy="5328592"/>
          </a:xfrm>
        </p:spPr>
        <p:txBody>
          <a:bodyPr>
            <a:normAutofit fontScale="77500" lnSpcReduction="20000"/>
          </a:bodyPr>
          <a:lstStyle/>
          <a:p>
            <a:pPr lvl="1">
              <a:buFont typeface="Arial" pitchFamily="34" charset="0"/>
              <a:buChar char="•"/>
            </a:pPr>
            <a:r>
              <a:rPr lang="en-US" sz="3400" dirty="0"/>
              <a:t>Build up of armaments/ weapons - enlisting, training, equipping armed forces ready for war</a:t>
            </a:r>
            <a:endParaRPr lang="en-CA" sz="3400" dirty="0"/>
          </a:p>
          <a:p>
            <a:pPr lvl="1">
              <a:buFont typeface="Arial" pitchFamily="34" charset="0"/>
              <a:buChar char="•"/>
            </a:pPr>
            <a:r>
              <a:rPr lang="en-US" sz="3400" dirty="0"/>
              <a:t>war seen as acceptable way to resolve conflicts &amp; achieve goals</a:t>
            </a:r>
            <a:endParaRPr lang="en-CA" sz="3400" dirty="0"/>
          </a:p>
          <a:p>
            <a:pPr lvl="1">
              <a:buFont typeface="Arial" pitchFamily="34" charset="0"/>
              <a:buChar char="•"/>
            </a:pPr>
            <a:r>
              <a:rPr lang="en-US" sz="3400" dirty="0"/>
              <a:t>seen as necessary in order to protect colonies</a:t>
            </a:r>
            <a:r>
              <a:rPr lang="en-US" sz="3400" dirty="0" smtClean="0"/>
              <a:t>;</a:t>
            </a:r>
          </a:p>
          <a:p>
            <a:pPr lvl="1">
              <a:buNone/>
            </a:pPr>
            <a:r>
              <a:rPr lang="en-US" sz="3400" dirty="0"/>
              <a:t> </a:t>
            </a:r>
            <a:r>
              <a:rPr lang="en-US" sz="3400" dirty="0" smtClean="0"/>
              <a:t>   </a:t>
            </a:r>
            <a:r>
              <a:rPr lang="en-US" sz="3400" dirty="0"/>
              <a:t>source of </a:t>
            </a:r>
            <a:r>
              <a:rPr lang="en-US" sz="3400" dirty="0" err="1"/>
              <a:t>nat'l</a:t>
            </a:r>
            <a:r>
              <a:rPr lang="en-US" sz="3400" dirty="0"/>
              <a:t> </a:t>
            </a:r>
            <a:r>
              <a:rPr lang="en-US" sz="3400" dirty="0" smtClean="0"/>
              <a:t>prestige</a:t>
            </a:r>
            <a:endParaRPr lang="en-CA" sz="3400" dirty="0" smtClean="0"/>
          </a:p>
          <a:p>
            <a:pPr lvl="1">
              <a:buNone/>
            </a:pPr>
            <a:endParaRPr lang="en-CA" sz="3400" dirty="0" smtClean="0"/>
          </a:p>
          <a:p>
            <a:pPr lvl="1">
              <a:buNone/>
            </a:pPr>
            <a:r>
              <a:rPr lang="en-CA" sz="3400" dirty="0" err="1" smtClean="0"/>
              <a:t>Eg</a:t>
            </a:r>
            <a:r>
              <a:rPr lang="en-CA" sz="3400" dirty="0" smtClean="0"/>
              <a:t>. </a:t>
            </a:r>
            <a:r>
              <a:rPr lang="en-US" sz="3400" dirty="0" smtClean="0"/>
              <a:t>NAVAL </a:t>
            </a:r>
            <a:r>
              <a:rPr lang="en-US" sz="3400" dirty="0"/>
              <a:t>RACE: </a:t>
            </a:r>
            <a:endParaRPr lang="en-CA" sz="3400" dirty="0"/>
          </a:p>
          <a:p>
            <a:pPr lvl="4"/>
            <a:r>
              <a:rPr lang="en-US" sz="3400" dirty="0"/>
              <a:t>British built the  "Dreadnought"</a:t>
            </a:r>
            <a:endParaRPr lang="en-CA" sz="3400" dirty="0"/>
          </a:p>
          <a:p>
            <a:pPr lvl="4"/>
            <a:r>
              <a:rPr lang="en-US" sz="3400" dirty="0"/>
              <a:t>Germans built the  "</a:t>
            </a:r>
            <a:r>
              <a:rPr lang="en-US" sz="3400" dirty="0" err="1" smtClean="0"/>
              <a:t>Westfalen</a:t>
            </a:r>
            <a:r>
              <a:rPr lang="en-US" sz="3400" dirty="0"/>
              <a:t>"</a:t>
            </a:r>
            <a:endParaRPr lang="en-CA" sz="3400" dirty="0"/>
          </a:p>
          <a:p>
            <a:pPr>
              <a:buNone/>
            </a:pPr>
            <a:r>
              <a:rPr lang="en-US" sz="3400" dirty="0" smtClean="0"/>
              <a:t>			   - now </a:t>
            </a:r>
            <a:r>
              <a:rPr lang="en-US" sz="3400" dirty="0"/>
              <a:t>G has not only #1 army, it has large navy too!</a:t>
            </a:r>
            <a:endParaRPr lang="en-CA" sz="3400" dirty="0"/>
          </a:p>
          <a:p>
            <a:pPr lvl="4"/>
            <a:r>
              <a:rPr lang="en-US" sz="3400" dirty="0"/>
              <a:t>France nervous - begins to arm itself - wants to maintain balance of </a:t>
            </a:r>
            <a:r>
              <a:rPr lang="en-US" sz="3400" dirty="0" smtClean="0"/>
              <a:t>power</a:t>
            </a:r>
            <a:r>
              <a:rPr lang="en-US" sz="3400" dirty="0"/>
              <a:t> </a:t>
            </a:r>
            <a:endParaRPr lang="en-CA" sz="3400" dirty="0"/>
          </a:p>
          <a:p>
            <a:pPr lvl="1">
              <a:buNone/>
            </a:pPr>
            <a:r>
              <a:rPr lang="en-US" sz="3400" dirty="0" smtClean="0"/>
              <a:t>		- arms </a:t>
            </a:r>
            <a:r>
              <a:rPr lang="en-US" sz="3400" dirty="0"/>
              <a:t>race  =  TENSIONS</a:t>
            </a:r>
            <a:endParaRPr lang="en-CA" sz="3400" dirty="0"/>
          </a:p>
          <a:p>
            <a:pPr>
              <a:buNone/>
            </a:pP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did it look and sound like?</a:t>
            </a:r>
            <a:endParaRPr lang="en-CA" dirty="0"/>
          </a:p>
        </p:txBody>
      </p:sp>
      <p:sp>
        <p:nvSpPr>
          <p:cNvPr id="3" name="Content Placeholder 2"/>
          <p:cNvSpPr>
            <a:spLocks noGrp="1"/>
          </p:cNvSpPr>
          <p:nvPr>
            <p:ph idx="1"/>
          </p:nvPr>
        </p:nvSpPr>
        <p:spPr/>
        <p:txBody>
          <a:bodyPr/>
          <a:lstStyle/>
          <a:p>
            <a:r>
              <a:rPr lang="en-CA" dirty="0" smtClean="0">
                <a:solidFill>
                  <a:srgbClr val="FFFF00"/>
                </a:solidFill>
                <a:hlinkClick r:id="rId2"/>
              </a:rPr>
              <a:t>http://www.youtube.com/watch?v=0-jV0nrezI8</a:t>
            </a:r>
            <a:endParaRPr lang="en-CA" dirty="0" smtClean="0">
              <a:solidFill>
                <a:srgbClr val="FFFF00"/>
              </a:solidFill>
            </a:endParaRPr>
          </a:p>
          <a:p>
            <a:endParaRPr lang="en-CA" dirty="0" smtClean="0">
              <a:solidFill>
                <a:srgbClr val="FFFF00"/>
              </a:solidFill>
            </a:endParaRPr>
          </a:p>
          <a:p>
            <a:endParaRPr lang="en-CA" dirty="0">
              <a:solidFill>
                <a:srgbClr val="FFFF00"/>
              </a:solidFill>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buNone/>
            </a:pPr>
            <a:r>
              <a:rPr lang="en-US" b="1" dirty="0" smtClean="0"/>
              <a:t>2. Modern Technology</a:t>
            </a:r>
            <a:endParaRPr lang="en-CA" dirty="0" smtClean="0"/>
          </a:p>
          <a:p>
            <a:pPr>
              <a:buNone/>
            </a:pPr>
            <a:endParaRPr lang="en-US" sz="1500" dirty="0" smtClean="0"/>
          </a:p>
          <a:p>
            <a:pPr>
              <a:buNone/>
            </a:pPr>
            <a:r>
              <a:rPr lang="en-US" dirty="0" smtClean="0"/>
              <a:t>b) poisonous </a:t>
            </a:r>
            <a:r>
              <a:rPr lang="en-US" dirty="0"/>
              <a:t>gas (2</a:t>
            </a:r>
            <a:r>
              <a:rPr lang="en-US" baseline="30000" dirty="0"/>
              <a:t>nd</a:t>
            </a:r>
            <a:r>
              <a:rPr lang="en-US" dirty="0"/>
              <a:t> battle of Ypres)</a:t>
            </a:r>
            <a:endParaRPr lang="en-CA" dirty="0"/>
          </a:p>
        </p:txBody>
      </p:sp>
      <p:pic>
        <p:nvPicPr>
          <p:cNvPr id="4" name="Picture 3" descr="trenches 9.jpg"/>
          <p:cNvPicPr>
            <a:picLocks noChangeAspect="1"/>
          </p:cNvPicPr>
          <p:nvPr/>
        </p:nvPicPr>
        <p:blipFill>
          <a:blip r:embed="rId2" cstate="print"/>
          <a:stretch>
            <a:fillRect/>
          </a:stretch>
        </p:blipFill>
        <p:spPr>
          <a:xfrm>
            <a:off x="2051720" y="2492896"/>
            <a:ext cx="4953000" cy="3800475"/>
          </a:xfrm>
          <a:prstGeom prst="rect">
            <a:avLst/>
          </a:prstGeom>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ison gas fumes.jpg"/>
          <p:cNvPicPr>
            <a:picLocks noGrp="1" noChangeAspect="1"/>
          </p:cNvPicPr>
          <p:nvPr>
            <p:ph idx="1"/>
          </p:nvPr>
        </p:nvPicPr>
        <p:blipFill>
          <a:blip r:embed="rId2" cstate="print"/>
          <a:stretch>
            <a:fillRect/>
          </a:stretch>
        </p:blipFill>
        <p:spPr>
          <a:xfrm>
            <a:off x="395536" y="764704"/>
            <a:ext cx="8404487" cy="5042692"/>
          </a:xfrm>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ison gas line up.jpg"/>
          <p:cNvPicPr>
            <a:picLocks noGrp="1" noChangeAspect="1"/>
          </p:cNvPicPr>
          <p:nvPr>
            <p:ph idx="1"/>
          </p:nvPr>
        </p:nvPicPr>
        <p:blipFill>
          <a:blip r:embed="rId3" cstate="print"/>
          <a:stretch>
            <a:fillRect/>
          </a:stretch>
        </p:blipFill>
        <p:spPr>
          <a:xfrm>
            <a:off x="683568" y="692696"/>
            <a:ext cx="7649087" cy="5484251"/>
          </a:xfr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ison gas burns.jpg"/>
          <p:cNvPicPr>
            <a:picLocks noGrp="1" noChangeAspect="1"/>
          </p:cNvPicPr>
          <p:nvPr>
            <p:ph idx="1"/>
          </p:nvPr>
        </p:nvPicPr>
        <p:blipFill>
          <a:blip r:embed="rId2" cstate="print"/>
          <a:stretch>
            <a:fillRect/>
          </a:stretch>
        </p:blipFill>
        <p:spPr>
          <a:xfrm>
            <a:off x="755576" y="764704"/>
            <a:ext cx="7722243" cy="5515888"/>
          </a:xfrm>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as mask with horse.jpg"/>
          <p:cNvPicPr>
            <a:picLocks noGrp="1" noChangeAspect="1"/>
          </p:cNvPicPr>
          <p:nvPr>
            <p:ph idx="1"/>
          </p:nvPr>
        </p:nvPicPr>
        <p:blipFill>
          <a:blip r:embed="rId2" cstate="print"/>
          <a:stretch>
            <a:fillRect/>
          </a:stretch>
        </p:blipFill>
        <p:spPr>
          <a:xfrm>
            <a:off x="1403648" y="620688"/>
            <a:ext cx="6953684" cy="5691927"/>
          </a:xfr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asmasktrench.jpg"/>
          <p:cNvPicPr>
            <a:picLocks noGrp="1" noChangeAspect="1"/>
          </p:cNvPicPr>
          <p:nvPr>
            <p:ph idx="1"/>
          </p:nvPr>
        </p:nvPicPr>
        <p:blipFill>
          <a:blip r:embed="rId2" cstate="print"/>
          <a:stretch>
            <a:fillRect/>
          </a:stretch>
        </p:blipFill>
        <p:spPr>
          <a:xfrm>
            <a:off x="611560" y="764704"/>
            <a:ext cx="7915099" cy="5243123"/>
          </a:xfr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686800" cy="5577483"/>
          </a:xfrm>
        </p:spPr>
        <p:txBody>
          <a:bodyPr/>
          <a:lstStyle/>
          <a:p>
            <a:pPr>
              <a:buNone/>
            </a:pPr>
            <a:r>
              <a:rPr lang="en-US" b="1" dirty="0" smtClean="0"/>
              <a:t>2. Modern Technology</a:t>
            </a:r>
            <a:endParaRPr lang="en-CA" dirty="0" smtClean="0"/>
          </a:p>
          <a:p>
            <a:pPr lvl="0">
              <a:buNone/>
            </a:pPr>
            <a:r>
              <a:rPr lang="en-US" sz="2600" dirty="0" smtClean="0"/>
              <a:t>	</a:t>
            </a:r>
          </a:p>
          <a:p>
            <a:pPr lvl="0">
              <a:buNone/>
            </a:pPr>
            <a:r>
              <a:rPr lang="en-US" dirty="0" smtClean="0"/>
              <a:t>c) tanks </a:t>
            </a:r>
            <a:r>
              <a:rPr lang="en-US" dirty="0"/>
              <a:t>– offensive weapon to go through </a:t>
            </a:r>
            <a:r>
              <a:rPr lang="en-US" dirty="0" smtClean="0"/>
              <a:t>barbed   </a:t>
            </a:r>
          </a:p>
          <a:p>
            <a:pPr lvl="0">
              <a:buNone/>
            </a:pPr>
            <a:r>
              <a:rPr lang="en-US" dirty="0" smtClean="0"/>
              <a:t>			wire </a:t>
            </a:r>
            <a:r>
              <a:rPr lang="en-US" dirty="0"/>
              <a:t>(by 1916)</a:t>
            </a:r>
            <a:endParaRPr lang="en-CA" dirty="0"/>
          </a:p>
          <a:p>
            <a:pPr>
              <a:buNone/>
            </a:pPr>
            <a:endParaRPr lang="en-CA" dirty="0"/>
          </a:p>
        </p:txBody>
      </p:sp>
      <p:pic>
        <p:nvPicPr>
          <p:cNvPr id="4" name="Picture 3" descr="tank.jpg"/>
          <p:cNvPicPr>
            <a:picLocks noChangeAspect="1"/>
          </p:cNvPicPr>
          <p:nvPr/>
        </p:nvPicPr>
        <p:blipFill>
          <a:blip r:embed="rId2" cstate="print"/>
          <a:stretch>
            <a:fillRect/>
          </a:stretch>
        </p:blipFill>
        <p:spPr>
          <a:xfrm>
            <a:off x="1979712" y="2780928"/>
            <a:ext cx="4896544" cy="3682871"/>
          </a:xfrm>
          <a:prstGeom prst="rect">
            <a:avLst/>
          </a:prstGeom>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48680"/>
            <a:ext cx="8229600" cy="5577483"/>
          </a:xfrm>
        </p:spPr>
        <p:txBody>
          <a:bodyPr/>
          <a:lstStyle/>
          <a:p>
            <a:pPr>
              <a:buNone/>
            </a:pPr>
            <a:r>
              <a:rPr lang="en-US" b="1" dirty="0" smtClean="0"/>
              <a:t>2. Modern Technology</a:t>
            </a:r>
            <a:endParaRPr lang="en-CA" dirty="0" smtClean="0"/>
          </a:p>
          <a:p>
            <a:pPr lvl="0">
              <a:buNone/>
            </a:pPr>
            <a:endParaRPr lang="en-US" sz="1500" dirty="0" smtClean="0"/>
          </a:p>
          <a:p>
            <a:pPr lvl="0">
              <a:buNone/>
            </a:pPr>
            <a:r>
              <a:rPr lang="en-US" dirty="0" smtClean="0"/>
              <a:t>d) u-boats </a:t>
            </a:r>
            <a:r>
              <a:rPr lang="en-US" dirty="0"/>
              <a:t>(submarines)</a:t>
            </a:r>
            <a:endParaRPr lang="en-CA" dirty="0"/>
          </a:p>
          <a:p>
            <a:pPr>
              <a:buNone/>
            </a:pPr>
            <a:endParaRPr lang="en-CA" dirty="0"/>
          </a:p>
        </p:txBody>
      </p:sp>
      <p:pic>
        <p:nvPicPr>
          <p:cNvPr id="4" name="Picture 3" descr="submarine.jpg"/>
          <p:cNvPicPr>
            <a:picLocks noChangeAspect="1"/>
          </p:cNvPicPr>
          <p:nvPr/>
        </p:nvPicPr>
        <p:blipFill>
          <a:blip r:embed="rId2" cstate="print"/>
          <a:stretch>
            <a:fillRect/>
          </a:stretch>
        </p:blipFill>
        <p:spPr>
          <a:xfrm>
            <a:off x="1763688" y="2564904"/>
            <a:ext cx="5628565" cy="3262660"/>
          </a:xfrm>
          <a:prstGeom prst="rect">
            <a:avLst/>
          </a:prstGeom>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a:buNone/>
            </a:pPr>
            <a:r>
              <a:rPr lang="en-US" b="1" dirty="0" smtClean="0"/>
              <a:t>2. Modern Technology</a:t>
            </a:r>
          </a:p>
          <a:p>
            <a:pPr>
              <a:buNone/>
            </a:pPr>
            <a:endParaRPr lang="en-CA" sz="1000" dirty="0" smtClean="0"/>
          </a:p>
          <a:p>
            <a:pPr lvl="0">
              <a:buNone/>
            </a:pPr>
            <a:r>
              <a:rPr lang="en-US" dirty="0" smtClean="0"/>
              <a:t>e) airplanes </a:t>
            </a:r>
            <a:r>
              <a:rPr lang="en-US" dirty="0"/>
              <a:t>(spy on enemy </a:t>
            </a:r>
            <a:r>
              <a:rPr lang="en-US" dirty="0" smtClean="0"/>
              <a:t>activity; eventually </a:t>
            </a:r>
          </a:p>
          <a:p>
            <a:pPr lvl="0">
              <a:buNone/>
            </a:pPr>
            <a:r>
              <a:rPr lang="en-US" dirty="0" smtClean="0"/>
              <a:t>			    carried </a:t>
            </a:r>
            <a:r>
              <a:rPr lang="en-US" dirty="0"/>
              <a:t>weapons)</a:t>
            </a:r>
            <a:endParaRPr lang="en-CA" dirty="0"/>
          </a:p>
          <a:p>
            <a:pPr>
              <a:buNone/>
            </a:pPr>
            <a:endParaRPr lang="en-CA" dirty="0"/>
          </a:p>
        </p:txBody>
      </p:sp>
      <p:pic>
        <p:nvPicPr>
          <p:cNvPr id="4" name="Picture 3" descr="british airplane sopwith camel.jpg"/>
          <p:cNvPicPr>
            <a:picLocks noChangeAspect="1"/>
          </p:cNvPicPr>
          <p:nvPr/>
        </p:nvPicPr>
        <p:blipFill>
          <a:blip r:embed="rId2" cstate="print"/>
          <a:stretch>
            <a:fillRect/>
          </a:stretch>
        </p:blipFill>
        <p:spPr>
          <a:xfrm>
            <a:off x="2411760" y="2852936"/>
            <a:ext cx="5015458" cy="354628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pPr algn="l"/>
            <a:r>
              <a:rPr lang="en-CA" sz="2400" i="1" dirty="0" smtClean="0">
                <a:solidFill>
                  <a:srgbClr val="FFC000"/>
                </a:solidFill>
              </a:rPr>
              <a:t>Militarism cont. </a:t>
            </a:r>
            <a:endParaRPr lang="en-CA" sz="2400" i="1" dirty="0">
              <a:solidFill>
                <a:srgbClr val="FFC000"/>
              </a:solidFill>
            </a:endParaRPr>
          </a:p>
        </p:txBody>
      </p:sp>
      <p:pic>
        <p:nvPicPr>
          <p:cNvPr id="4" name="Content Placeholder 3" descr="dreadnought.jpg"/>
          <p:cNvPicPr>
            <a:picLocks noGrp="1" noChangeAspect="1"/>
          </p:cNvPicPr>
          <p:nvPr>
            <p:ph idx="1"/>
          </p:nvPr>
        </p:nvPicPr>
        <p:blipFill>
          <a:blip r:embed="rId2" cstate="print"/>
          <a:stretch>
            <a:fillRect/>
          </a:stretch>
        </p:blipFill>
        <p:spPr>
          <a:xfrm>
            <a:off x="4067944" y="476672"/>
            <a:ext cx="4608512" cy="3179873"/>
          </a:xfrm>
        </p:spPr>
      </p:pic>
      <p:pic>
        <p:nvPicPr>
          <p:cNvPr id="5" name="Picture 4" descr="Westfalen.jpg"/>
          <p:cNvPicPr>
            <a:picLocks noChangeAspect="1"/>
          </p:cNvPicPr>
          <p:nvPr/>
        </p:nvPicPr>
        <p:blipFill>
          <a:blip r:embed="rId3" cstate="print"/>
          <a:stretch>
            <a:fillRect/>
          </a:stretch>
        </p:blipFill>
        <p:spPr>
          <a:xfrm>
            <a:off x="323528" y="3861047"/>
            <a:ext cx="5616624" cy="2688959"/>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lstStyle/>
          <a:p>
            <a:pPr>
              <a:buNone/>
            </a:pPr>
            <a:r>
              <a:rPr lang="en-US" b="1" dirty="0" smtClean="0"/>
              <a:t>Deadly combination of old tactics and new technology led to:</a:t>
            </a:r>
          </a:p>
          <a:p>
            <a:pPr>
              <a:buNone/>
            </a:pPr>
            <a:endParaRPr lang="en-US" b="1" dirty="0"/>
          </a:p>
          <a:p>
            <a:pPr>
              <a:buNone/>
            </a:pPr>
            <a:r>
              <a:rPr lang="en-US" b="1" dirty="0" smtClean="0">
                <a:solidFill>
                  <a:srgbClr val="FFC000"/>
                </a:solidFill>
              </a:rPr>
              <a:t>“WAR </a:t>
            </a:r>
            <a:r>
              <a:rPr lang="en-US" b="1" dirty="0">
                <a:solidFill>
                  <a:srgbClr val="FFC000"/>
                </a:solidFill>
              </a:rPr>
              <a:t>OF </a:t>
            </a:r>
            <a:r>
              <a:rPr lang="en-US" b="1" dirty="0" smtClean="0">
                <a:solidFill>
                  <a:srgbClr val="FFC000"/>
                </a:solidFill>
              </a:rPr>
              <a:t>ATTRITION”   </a:t>
            </a:r>
            <a:r>
              <a:rPr lang="en-US" b="1" dirty="0" smtClean="0">
                <a:solidFill>
                  <a:srgbClr val="FFC000"/>
                </a:solidFill>
                <a:sym typeface="Wingdings" pitchFamily="2" charset="2"/>
              </a:rPr>
              <a:t> </a:t>
            </a:r>
            <a:r>
              <a:rPr lang="en-US" b="1" dirty="0" smtClean="0">
                <a:solidFill>
                  <a:srgbClr val="FFC000"/>
                </a:solidFill>
              </a:rPr>
              <a:t> </a:t>
            </a:r>
            <a:r>
              <a:rPr lang="en-US" b="1" dirty="0"/>
              <a:t>“bleed them white”</a:t>
            </a:r>
            <a:endParaRPr lang="en-CA" b="1" dirty="0"/>
          </a:p>
          <a:p>
            <a:pPr>
              <a:buNone/>
            </a:pPr>
            <a:r>
              <a:rPr lang="en-US" dirty="0"/>
              <a:t> </a:t>
            </a:r>
            <a:endParaRPr lang="en-CA" dirty="0"/>
          </a:p>
          <a:p>
            <a:pPr>
              <a:buNone/>
            </a:pPr>
            <a:r>
              <a:rPr lang="en-US" b="1" dirty="0">
                <a:solidFill>
                  <a:srgbClr val="FFC000"/>
                </a:solidFill>
              </a:rPr>
              <a:t>attrition</a:t>
            </a:r>
            <a:r>
              <a:rPr lang="en-US" dirty="0">
                <a:solidFill>
                  <a:srgbClr val="FFC000"/>
                </a:solidFill>
              </a:rPr>
              <a:t>: </a:t>
            </a:r>
            <a:r>
              <a:rPr lang="en-US" dirty="0"/>
              <a:t>each side repeatedly attacking the other until one was </a:t>
            </a:r>
            <a:r>
              <a:rPr lang="en-US" dirty="0" smtClean="0"/>
              <a:t>completely </a:t>
            </a:r>
            <a:r>
              <a:rPr lang="en-US" dirty="0"/>
              <a:t>exhausted and unable to continue.</a:t>
            </a:r>
            <a:endParaRPr lang="en-CA" dirty="0"/>
          </a:p>
          <a:p>
            <a:pPr>
              <a:buNone/>
            </a:pPr>
            <a:endParaRPr lang="en-CA" dirty="0" smtClean="0"/>
          </a:p>
          <a:p>
            <a:pPr>
              <a:buNone/>
            </a:pPr>
            <a:endParaRPr lang="en-CA"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orses Canadian_Mounted_Rifles_poster.jpg"/>
          <p:cNvPicPr>
            <a:picLocks noGrp="1" noChangeAspect="1"/>
          </p:cNvPicPr>
          <p:nvPr>
            <p:ph idx="1"/>
          </p:nvPr>
        </p:nvPicPr>
        <p:blipFill>
          <a:blip r:embed="rId3" cstate="print"/>
          <a:stretch>
            <a:fillRect/>
          </a:stretch>
        </p:blipFill>
        <p:spPr>
          <a:xfrm>
            <a:off x="179512" y="260648"/>
            <a:ext cx="3240360" cy="4482623"/>
          </a:xfrm>
        </p:spPr>
      </p:pic>
      <p:pic>
        <p:nvPicPr>
          <p:cNvPr id="5" name="Picture 4" descr="Horses French forces train horses river crossing near verdun.jpg"/>
          <p:cNvPicPr>
            <a:picLocks noChangeAspect="1"/>
          </p:cNvPicPr>
          <p:nvPr/>
        </p:nvPicPr>
        <p:blipFill>
          <a:blip r:embed="rId4" cstate="print"/>
          <a:stretch>
            <a:fillRect/>
          </a:stretch>
        </p:blipFill>
        <p:spPr>
          <a:xfrm>
            <a:off x="3563888" y="1556792"/>
            <a:ext cx="5400600" cy="3942438"/>
          </a:xfrm>
          <a:prstGeom prst="rect">
            <a:avLst/>
          </a:prstGeo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6000" b="1" u="sng" dirty="0">
                <a:solidFill>
                  <a:srgbClr val="FFC000"/>
                </a:solidFill>
                <a:latin typeface="Academy Engraved LET" pitchFamily="2" charset="0"/>
              </a:rPr>
              <a:t>Canadian Battles:</a:t>
            </a:r>
            <a:endParaRPr lang="en-CA" sz="6000" dirty="0">
              <a:solidFill>
                <a:srgbClr val="FFC000"/>
              </a:solidFill>
              <a:latin typeface="Academy Engraved LET" pitchFamily="2" charset="0"/>
            </a:endParaRPr>
          </a:p>
        </p:txBody>
      </p:sp>
      <p:sp>
        <p:nvSpPr>
          <p:cNvPr id="3" name="Content Placeholder 2"/>
          <p:cNvSpPr>
            <a:spLocks noGrp="1"/>
          </p:cNvSpPr>
          <p:nvPr>
            <p:ph idx="1"/>
          </p:nvPr>
        </p:nvSpPr>
        <p:spPr>
          <a:xfrm>
            <a:off x="251520" y="1600200"/>
            <a:ext cx="8892480" cy="4925144"/>
          </a:xfrm>
        </p:spPr>
        <p:txBody>
          <a:bodyPr>
            <a:normAutofit/>
          </a:bodyPr>
          <a:lstStyle/>
          <a:p>
            <a:pPr>
              <a:buNone/>
            </a:pPr>
            <a:r>
              <a:rPr lang="en-US" b="1" u="sng" dirty="0">
                <a:solidFill>
                  <a:srgbClr val="FFFF00"/>
                </a:solidFill>
              </a:rPr>
              <a:t>Second Battle of Ypres: (April 1915)</a:t>
            </a:r>
            <a:endParaRPr lang="en-CA" dirty="0">
              <a:solidFill>
                <a:srgbClr val="FFFF00"/>
              </a:solidFill>
            </a:endParaRPr>
          </a:p>
          <a:p>
            <a:pPr>
              <a:buFontTx/>
              <a:buChar char="-"/>
            </a:pPr>
            <a:r>
              <a:rPr lang="en-US" sz="2800" dirty="0" smtClean="0"/>
              <a:t>Germans </a:t>
            </a:r>
            <a:r>
              <a:rPr lang="en-US" sz="2800" dirty="0"/>
              <a:t>use chlorine gas </a:t>
            </a:r>
            <a:endParaRPr lang="en-US" sz="2800" dirty="0" smtClean="0"/>
          </a:p>
          <a:p>
            <a:pPr>
              <a:buNone/>
            </a:pPr>
            <a:r>
              <a:rPr lang="en-US" sz="2800" dirty="0" smtClean="0"/>
              <a:t>		&gt; had </a:t>
            </a:r>
            <a:r>
              <a:rPr lang="en-US" sz="2800" dirty="0"/>
              <a:t>been outlawed by </a:t>
            </a:r>
            <a:r>
              <a:rPr lang="en-US" sz="2800" dirty="0" smtClean="0"/>
              <a:t>int’l agreement </a:t>
            </a:r>
            <a:r>
              <a:rPr lang="en-US" sz="2800" dirty="0"/>
              <a:t>since </a:t>
            </a:r>
            <a:r>
              <a:rPr lang="en-US" sz="2800" dirty="0" smtClean="0"/>
              <a:t>1907</a:t>
            </a:r>
          </a:p>
          <a:p>
            <a:pPr>
              <a:buNone/>
            </a:pPr>
            <a:endParaRPr lang="en-CA" sz="1000" dirty="0"/>
          </a:p>
          <a:p>
            <a:pPr>
              <a:buNone/>
            </a:pPr>
            <a:r>
              <a:rPr lang="en-US" sz="2800" dirty="0" smtClean="0"/>
              <a:t>		&gt; French </a:t>
            </a:r>
            <a:r>
              <a:rPr lang="en-US" sz="2800" dirty="0"/>
              <a:t>&amp; </a:t>
            </a:r>
            <a:r>
              <a:rPr lang="en-US" sz="2800" dirty="0" err="1" smtClean="0"/>
              <a:t>Cdn</a:t>
            </a:r>
            <a:r>
              <a:rPr lang="en-US" sz="2800" dirty="0" smtClean="0"/>
              <a:t> </a:t>
            </a:r>
            <a:r>
              <a:rPr lang="en-US" sz="2800" dirty="0"/>
              <a:t>troops blinded, burned or </a:t>
            </a:r>
            <a:r>
              <a:rPr lang="en-US" sz="2800" dirty="0" smtClean="0"/>
              <a:t>killed</a:t>
            </a:r>
          </a:p>
          <a:p>
            <a:pPr>
              <a:buNone/>
            </a:pPr>
            <a:endParaRPr lang="en-CA" sz="1000" dirty="0"/>
          </a:p>
          <a:p>
            <a:pPr>
              <a:buFontTx/>
              <a:buChar char="-"/>
            </a:pPr>
            <a:r>
              <a:rPr lang="en-US" sz="2800" dirty="0" smtClean="0"/>
              <a:t>In </a:t>
            </a:r>
            <a:r>
              <a:rPr lang="en-US" sz="2800" dirty="0"/>
              <a:t>following months, neither side gained much advantage</a:t>
            </a:r>
            <a:r>
              <a:rPr lang="en-US" sz="2800" dirty="0" smtClean="0"/>
              <a:t>.</a:t>
            </a:r>
          </a:p>
          <a:p>
            <a:pPr>
              <a:buNone/>
            </a:pPr>
            <a:endParaRPr lang="en-CA" sz="1100" dirty="0"/>
          </a:p>
          <a:p>
            <a:pPr>
              <a:buNone/>
            </a:pPr>
            <a:r>
              <a:rPr lang="en-US" sz="2800" dirty="0"/>
              <a:t>- </a:t>
            </a:r>
            <a:r>
              <a:rPr lang="en-US" sz="2800" dirty="0" smtClean="0"/>
              <a:t>   6000 </a:t>
            </a:r>
            <a:r>
              <a:rPr lang="en-US" sz="2800" dirty="0"/>
              <a:t>Canadians killed, wounded, or captured during next </a:t>
            </a:r>
            <a:r>
              <a:rPr lang="en-US" sz="2800" dirty="0" smtClean="0"/>
              <a:t> month</a:t>
            </a:r>
            <a:r>
              <a:rPr lang="en-US" sz="2800" dirty="0"/>
              <a:t>.</a:t>
            </a:r>
            <a:endParaRPr lang="en-CA" sz="2800" dirty="0"/>
          </a:p>
          <a:p>
            <a:pPr>
              <a:buNone/>
            </a:pPr>
            <a:endParaRPr lang="en-CA"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pPr algn="l"/>
            <a:r>
              <a:rPr lang="en-CA" sz="2400" i="1" dirty="0" smtClean="0">
                <a:solidFill>
                  <a:srgbClr val="FFC000"/>
                </a:solidFill>
              </a:rPr>
              <a:t>Canadian Battles – YPRES cont.</a:t>
            </a:r>
            <a:endParaRPr lang="en-CA" sz="2400" i="1" dirty="0">
              <a:solidFill>
                <a:srgbClr val="FFC000"/>
              </a:solidFill>
            </a:endParaRPr>
          </a:p>
        </p:txBody>
      </p:sp>
      <p:pic>
        <p:nvPicPr>
          <p:cNvPr id="4" name="Picture 3" descr="ypres-second-battle-of-3748.jpg"/>
          <p:cNvPicPr>
            <a:picLocks noChangeAspect="1"/>
          </p:cNvPicPr>
          <p:nvPr/>
        </p:nvPicPr>
        <p:blipFill>
          <a:blip r:embed="rId3" cstate="print"/>
          <a:stretch>
            <a:fillRect/>
          </a:stretch>
        </p:blipFill>
        <p:spPr>
          <a:xfrm>
            <a:off x="683568" y="1052736"/>
            <a:ext cx="7721116" cy="4787092"/>
          </a:xfrm>
          <a:prstGeom prst="rect">
            <a:avLst/>
          </a:prstGeo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696"/>
            <a:ext cx="8686800" cy="5904656"/>
          </a:xfrm>
        </p:spPr>
        <p:txBody>
          <a:bodyPr>
            <a:normAutofit/>
          </a:bodyPr>
          <a:lstStyle/>
          <a:p>
            <a:pPr>
              <a:buNone/>
            </a:pPr>
            <a:r>
              <a:rPr lang="en-US" b="1" u="sng" dirty="0">
                <a:solidFill>
                  <a:srgbClr val="FFFF00"/>
                </a:solidFill>
              </a:rPr>
              <a:t>Battle of the Somme: (July 1916)</a:t>
            </a:r>
            <a:endParaRPr lang="en-CA" dirty="0">
              <a:solidFill>
                <a:srgbClr val="FFFF00"/>
              </a:solidFill>
            </a:endParaRPr>
          </a:p>
          <a:p>
            <a:pPr>
              <a:buNone/>
            </a:pPr>
            <a:r>
              <a:rPr lang="en-US" dirty="0"/>
              <a:t>- Brit &amp; French commanded by General Haig </a:t>
            </a:r>
            <a:r>
              <a:rPr lang="en-US" dirty="0">
                <a:sym typeface="Wingdings"/>
              </a:rPr>
              <a:t></a:t>
            </a:r>
            <a:r>
              <a:rPr lang="en-US" dirty="0"/>
              <a:t> used old strategies – </a:t>
            </a:r>
            <a:r>
              <a:rPr lang="en-US" dirty="0" smtClean="0"/>
              <a:t>useless</a:t>
            </a:r>
            <a:endParaRPr lang="en-CA" dirty="0"/>
          </a:p>
          <a:p>
            <a:pPr>
              <a:buNone/>
            </a:pPr>
            <a:r>
              <a:rPr lang="en-US" dirty="0"/>
              <a:t>- Troops ordered to march across open fields, mowed down by German </a:t>
            </a:r>
            <a:r>
              <a:rPr lang="en-US" dirty="0" smtClean="0"/>
              <a:t>machine </a:t>
            </a:r>
            <a:r>
              <a:rPr lang="en-US" dirty="0"/>
              <a:t>guns.</a:t>
            </a:r>
            <a:endParaRPr lang="en-CA" dirty="0"/>
          </a:p>
          <a:p>
            <a:pPr>
              <a:buNone/>
            </a:pPr>
            <a:endParaRPr lang="en-CA" dirty="0"/>
          </a:p>
        </p:txBody>
      </p:sp>
      <p:sp>
        <p:nvSpPr>
          <p:cNvPr id="4" name="Title 1"/>
          <p:cNvSpPr txBox="1">
            <a:spLocks/>
          </p:cNvSpPr>
          <p:nvPr/>
        </p:nvSpPr>
        <p:spPr>
          <a:xfrm>
            <a:off x="457200" y="0"/>
            <a:ext cx="8229600" cy="76470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400" b="0" i="1" u="none" strike="noStrike" kern="1200" cap="none" spc="0" normalizeH="0" baseline="0" noProof="0" dirty="0" smtClean="0">
                <a:ln>
                  <a:noFill/>
                </a:ln>
                <a:solidFill>
                  <a:srgbClr val="FFC000"/>
                </a:solidFill>
                <a:effectLst/>
                <a:uLnTx/>
                <a:uFillTx/>
                <a:latin typeface="+mj-lt"/>
                <a:ea typeface="+mj-ea"/>
                <a:cs typeface="+mj-cs"/>
              </a:rPr>
              <a:t>Canadian Battles cont.</a:t>
            </a:r>
          </a:p>
        </p:txBody>
      </p:sp>
      <p:pic>
        <p:nvPicPr>
          <p:cNvPr id="5" name="Content Placeholder 3" descr="Somme Canadian Infantry prior to going over the top.jpg"/>
          <p:cNvPicPr>
            <a:picLocks noChangeAspect="1"/>
          </p:cNvPicPr>
          <p:nvPr/>
        </p:nvPicPr>
        <p:blipFill>
          <a:blip r:embed="rId3" cstate="print"/>
          <a:stretch>
            <a:fillRect/>
          </a:stretch>
        </p:blipFill>
        <p:spPr>
          <a:xfrm>
            <a:off x="2555776" y="3717032"/>
            <a:ext cx="3998289" cy="2880320"/>
          </a:xfrm>
          <a:prstGeom prst="rect">
            <a:avLst/>
          </a:prstGeo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616624"/>
          </a:xfrm>
        </p:spPr>
        <p:txBody>
          <a:bodyPr/>
          <a:lstStyle/>
          <a:p>
            <a:pPr>
              <a:buFontTx/>
              <a:buChar char="-"/>
            </a:pPr>
            <a:r>
              <a:rPr lang="en-US" dirty="0" smtClean="0"/>
              <a:t>700 men (85%) of Royal Newfoundland Regiment killed or wounded in </a:t>
            </a:r>
            <a:r>
              <a:rPr lang="en-US" u="sng" dirty="0" smtClean="0"/>
              <a:t>half an hour.</a:t>
            </a:r>
          </a:p>
          <a:p>
            <a:pPr>
              <a:buNone/>
            </a:pPr>
            <a:r>
              <a:rPr lang="en-US" sz="1000" dirty="0" smtClean="0"/>
              <a:t>  </a:t>
            </a:r>
            <a:endParaRPr lang="en-CA" sz="1000" dirty="0" smtClean="0"/>
          </a:p>
          <a:p>
            <a:pPr>
              <a:buNone/>
            </a:pPr>
            <a:endParaRPr lang="en-CA" dirty="0"/>
          </a:p>
        </p:txBody>
      </p:sp>
      <p:sp>
        <p:nvSpPr>
          <p:cNvPr id="4" name="Title 1"/>
          <p:cNvSpPr txBox="1">
            <a:spLocks/>
          </p:cNvSpPr>
          <p:nvPr/>
        </p:nvSpPr>
        <p:spPr>
          <a:xfrm>
            <a:off x="457200" y="274638"/>
            <a:ext cx="8229600" cy="70609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400" b="0" i="1" u="none" strike="noStrike" kern="1200" cap="none" spc="0" normalizeH="0" baseline="0" noProof="0" dirty="0" smtClean="0">
                <a:ln>
                  <a:noFill/>
                </a:ln>
                <a:solidFill>
                  <a:srgbClr val="FFC000"/>
                </a:solidFill>
                <a:effectLst/>
                <a:uLnTx/>
                <a:uFillTx/>
                <a:latin typeface="+mj-lt"/>
                <a:ea typeface="+mj-ea"/>
                <a:cs typeface="+mj-cs"/>
              </a:rPr>
              <a:t>Canadian Battles – SOMME cont.</a:t>
            </a:r>
          </a:p>
        </p:txBody>
      </p:sp>
      <p:pic>
        <p:nvPicPr>
          <p:cNvPr id="5" name="Picture 4" descr="Somme Beaumont Hamel Newfoundland memorial.jpg"/>
          <p:cNvPicPr>
            <a:picLocks noChangeAspect="1"/>
          </p:cNvPicPr>
          <p:nvPr/>
        </p:nvPicPr>
        <p:blipFill>
          <a:blip r:embed="rId2" cstate="print"/>
          <a:stretch>
            <a:fillRect/>
          </a:stretch>
        </p:blipFill>
        <p:spPr>
          <a:xfrm>
            <a:off x="2195736" y="2492896"/>
            <a:ext cx="3237586" cy="3715366"/>
          </a:xfrm>
          <a:prstGeom prst="rect">
            <a:avLst/>
          </a:prstGeom>
        </p:spPr>
      </p:pic>
      <p:sp>
        <p:nvSpPr>
          <p:cNvPr id="6" name="TextBox 5"/>
          <p:cNvSpPr txBox="1"/>
          <p:nvPr/>
        </p:nvSpPr>
        <p:spPr>
          <a:xfrm>
            <a:off x="5652120" y="4797152"/>
            <a:ext cx="2840329" cy="369332"/>
          </a:xfrm>
          <a:prstGeom prst="rect">
            <a:avLst/>
          </a:prstGeom>
          <a:noFill/>
        </p:spPr>
        <p:txBody>
          <a:bodyPr wrap="none" rtlCol="0">
            <a:spAutoFit/>
          </a:bodyPr>
          <a:lstStyle/>
          <a:p>
            <a:r>
              <a:rPr lang="en-CA" b="1" dirty="0" smtClean="0"/>
              <a:t>Beaumont Hamel Memorial</a:t>
            </a:r>
          </a:p>
        </p:txBody>
      </p:sp>
      <p:sp>
        <p:nvSpPr>
          <p:cNvPr id="7" name="Left Arrow 6"/>
          <p:cNvSpPr/>
          <p:nvPr/>
        </p:nvSpPr>
        <p:spPr>
          <a:xfrm>
            <a:off x="6156176" y="52292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omme aerial view of the shell pocked landscape around Regina and Kenora trenches fall 1916.jpg"/>
          <p:cNvPicPr>
            <a:picLocks noGrp="1" noChangeAspect="1"/>
          </p:cNvPicPr>
          <p:nvPr>
            <p:ph idx="1"/>
          </p:nvPr>
        </p:nvPicPr>
        <p:blipFill>
          <a:blip r:embed="rId3" cstate="print"/>
          <a:stretch>
            <a:fillRect/>
          </a:stretch>
        </p:blipFill>
        <p:spPr>
          <a:xfrm>
            <a:off x="971600" y="980727"/>
            <a:ext cx="7056784" cy="5645427"/>
          </a:xfrm>
        </p:spPr>
      </p:pic>
      <p:sp>
        <p:nvSpPr>
          <p:cNvPr id="4" name="Title 1"/>
          <p:cNvSpPr txBox="1">
            <a:spLocks/>
          </p:cNvSpPr>
          <p:nvPr/>
        </p:nvSpPr>
        <p:spPr>
          <a:xfrm>
            <a:off x="467544" y="188640"/>
            <a:ext cx="8229600" cy="70609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400" b="0" i="1" u="none" strike="noStrike" kern="1200" cap="none" spc="0" normalizeH="0" baseline="0" noProof="0" dirty="0" smtClean="0">
                <a:ln>
                  <a:noFill/>
                </a:ln>
                <a:solidFill>
                  <a:srgbClr val="FFC000"/>
                </a:solidFill>
                <a:effectLst/>
                <a:uLnTx/>
                <a:uFillTx/>
                <a:latin typeface="+mj-lt"/>
                <a:ea typeface="+mj-ea"/>
                <a:cs typeface="+mj-cs"/>
              </a:rPr>
              <a:t>Canadian Battles – SOMME cont.</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t>The Somme Nicknamed “The Blood Bath”</a:t>
            </a:r>
            <a:endParaRPr lang="en-CA" sz="3600" dirty="0"/>
          </a:p>
        </p:txBody>
      </p:sp>
      <p:pic>
        <p:nvPicPr>
          <p:cNvPr id="4" name="Content Placeholder 3" descr="Somme art Night Scene on the Somme.jpg"/>
          <p:cNvPicPr>
            <a:picLocks noGrp="1" noChangeAspect="1"/>
          </p:cNvPicPr>
          <p:nvPr>
            <p:ph idx="1"/>
          </p:nvPr>
        </p:nvPicPr>
        <p:blipFill>
          <a:blip r:embed="rId3" cstate="print"/>
          <a:stretch>
            <a:fillRect/>
          </a:stretch>
        </p:blipFill>
        <p:spPr>
          <a:xfrm>
            <a:off x="251520" y="1700808"/>
            <a:ext cx="8496944" cy="3182982"/>
          </a:xfr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45435"/>
          </a:xfrm>
        </p:spPr>
        <p:txBody>
          <a:bodyPr/>
          <a:lstStyle/>
          <a:p>
            <a:pPr>
              <a:buFontTx/>
              <a:buChar char="-"/>
            </a:pPr>
            <a:r>
              <a:rPr lang="en-US" dirty="0" smtClean="0"/>
              <a:t>Almost 24,000 Canadians among casualties.</a:t>
            </a:r>
          </a:p>
          <a:p>
            <a:pPr>
              <a:buNone/>
            </a:pPr>
            <a:endParaRPr lang="en-CA" sz="1000" dirty="0" smtClean="0"/>
          </a:p>
          <a:p>
            <a:pPr>
              <a:buNone/>
            </a:pPr>
            <a:r>
              <a:rPr lang="en-US" dirty="0" smtClean="0"/>
              <a:t>- Battle lasted months; by end of November, over 1 000 000 casualties – almost equal on both sides, Haig claimed victory.</a:t>
            </a:r>
            <a:endParaRPr lang="en-CA" dirty="0" smtClean="0"/>
          </a:p>
          <a:p>
            <a:endParaRPr lang="en-CA" dirty="0"/>
          </a:p>
        </p:txBody>
      </p:sp>
      <p:sp>
        <p:nvSpPr>
          <p:cNvPr id="4" name="Title 1"/>
          <p:cNvSpPr txBox="1">
            <a:spLocks/>
          </p:cNvSpPr>
          <p:nvPr/>
        </p:nvSpPr>
        <p:spPr>
          <a:xfrm>
            <a:off x="457200" y="274638"/>
            <a:ext cx="8229600" cy="70609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CA" sz="2400" b="0" i="1" u="none" strike="noStrike" kern="1200" cap="none" spc="0" normalizeH="0" baseline="0" noProof="0" dirty="0" smtClean="0">
                <a:ln>
                  <a:noFill/>
                </a:ln>
                <a:solidFill>
                  <a:srgbClr val="FFC000"/>
                </a:solidFill>
                <a:effectLst/>
                <a:uLnTx/>
                <a:uFillTx/>
                <a:latin typeface="+mj-lt"/>
                <a:ea typeface="+mj-ea"/>
                <a:cs typeface="+mj-cs"/>
              </a:rPr>
              <a:t>Canadian Battles – SOMME cont.</a:t>
            </a:r>
          </a:p>
        </p:txBody>
      </p:sp>
      <p:pic>
        <p:nvPicPr>
          <p:cNvPr id="5" name="Picture 4" descr="Somme exhausted Canadian soldiers return from their trenches Nov 1916.jpg"/>
          <p:cNvPicPr>
            <a:picLocks noChangeAspect="1"/>
          </p:cNvPicPr>
          <p:nvPr/>
        </p:nvPicPr>
        <p:blipFill>
          <a:blip r:embed="rId2" cstate="print"/>
          <a:stretch>
            <a:fillRect/>
          </a:stretch>
        </p:blipFill>
        <p:spPr>
          <a:xfrm>
            <a:off x="1115616" y="3645023"/>
            <a:ext cx="6840760" cy="2562571"/>
          </a:xfrm>
          <a:prstGeom prst="rect">
            <a:avLst/>
          </a:prstGeo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a:buNone/>
            </a:pPr>
            <a:r>
              <a:rPr lang="en-US" b="1" u="sng" dirty="0" err="1">
                <a:solidFill>
                  <a:srgbClr val="FFFF00"/>
                </a:solidFill>
              </a:rPr>
              <a:t>Vimy</a:t>
            </a:r>
            <a:r>
              <a:rPr lang="en-US" b="1" u="sng" dirty="0">
                <a:solidFill>
                  <a:srgbClr val="FFFF00"/>
                </a:solidFill>
              </a:rPr>
              <a:t> Ridge: 1917</a:t>
            </a:r>
            <a:endParaRPr lang="en-CA" dirty="0">
              <a:solidFill>
                <a:srgbClr val="FFFF00"/>
              </a:solidFill>
            </a:endParaRPr>
          </a:p>
          <a:p>
            <a:pPr>
              <a:buNone/>
            </a:pPr>
            <a:r>
              <a:rPr lang="en-US" dirty="0"/>
              <a:t>- </a:t>
            </a:r>
            <a:r>
              <a:rPr lang="en-US" dirty="0" smtClean="0"/>
              <a:t>  Germans </a:t>
            </a:r>
            <a:r>
              <a:rPr lang="en-US" dirty="0"/>
              <a:t>controlled the ridge since 1914</a:t>
            </a:r>
            <a:endParaRPr lang="en-CA" dirty="0"/>
          </a:p>
          <a:p>
            <a:pPr>
              <a:buNone/>
            </a:pPr>
            <a:r>
              <a:rPr lang="en-US" dirty="0"/>
              <a:t>- </a:t>
            </a:r>
            <a:r>
              <a:rPr lang="en-US" dirty="0" smtClean="0"/>
              <a:t>  French </a:t>
            </a:r>
            <a:r>
              <a:rPr lang="en-US" dirty="0"/>
              <a:t>tried 3 times to gain it, </a:t>
            </a:r>
            <a:r>
              <a:rPr lang="en-US" dirty="0" smtClean="0"/>
              <a:t>&gt; Canadians </a:t>
            </a:r>
            <a:r>
              <a:rPr lang="en-US" dirty="0"/>
              <a:t>succeeded under Brit </a:t>
            </a:r>
            <a:r>
              <a:rPr lang="en-US" dirty="0" smtClean="0"/>
              <a:t>General Julian </a:t>
            </a:r>
            <a:r>
              <a:rPr lang="en-US" dirty="0"/>
              <a:t>Byng</a:t>
            </a:r>
            <a:endParaRPr lang="en-CA" dirty="0"/>
          </a:p>
          <a:p>
            <a:pPr>
              <a:buNone/>
            </a:pPr>
            <a:endParaRPr lang="en-CA" dirty="0"/>
          </a:p>
        </p:txBody>
      </p:sp>
      <p:pic>
        <p:nvPicPr>
          <p:cNvPr id="4" name="Picture 3" descr="Vimy_Ridge_-_Canadian_machine_gun_crews.jpeg"/>
          <p:cNvPicPr>
            <a:picLocks noChangeAspect="1"/>
          </p:cNvPicPr>
          <p:nvPr/>
        </p:nvPicPr>
        <p:blipFill>
          <a:blip r:embed="rId3" cstate="print"/>
          <a:stretch>
            <a:fillRect/>
          </a:stretch>
        </p:blipFill>
        <p:spPr>
          <a:xfrm>
            <a:off x="2123728" y="2852936"/>
            <a:ext cx="4440634" cy="343791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10886</TotalTime>
  <Words>5226</Words>
  <Application>Microsoft Office PowerPoint</Application>
  <PresentationFormat>On-screen Show (4:3)</PresentationFormat>
  <Paragraphs>616</Paragraphs>
  <Slides>147</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147</vt:i4>
      </vt:variant>
    </vt:vector>
  </HeadingPairs>
  <TitlesOfParts>
    <vt:vector size="152" baseType="lpstr">
      <vt:lpstr>Academy Engraved LET</vt:lpstr>
      <vt:lpstr>Arial</vt:lpstr>
      <vt:lpstr>Calibri</vt:lpstr>
      <vt:lpstr>Wingdings</vt:lpstr>
      <vt:lpstr>Office Theme</vt:lpstr>
      <vt:lpstr>Canada &amp; World War I</vt:lpstr>
      <vt:lpstr>BACKGROUND CAUSES: </vt:lpstr>
      <vt:lpstr>1. NATIONALISM</vt:lpstr>
      <vt:lpstr>2. IMPERIALISM</vt:lpstr>
      <vt:lpstr>PowerPoint Presentation</vt:lpstr>
      <vt:lpstr>1. IMPERIALISM cont. </vt:lpstr>
      <vt:lpstr>Imperialism cont.</vt:lpstr>
      <vt:lpstr>3. MILITARISM</vt:lpstr>
      <vt:lpstr>Militarism cont. </vt:lpstr>
      <vt:lpstr>4. ALLIANCE SYSTEMS</vt:lpstr>
      <vt:lpstr>Alliance Systems cont.</vt:lpstr>
      <vt:lpstr>PowerPoint Presentation</vt:lpstr>
      <vt:lpstr>5. BALKANS </vt:lpstr>
      <vt:lpstr>Balkans cont. </vt:lpstr>
      <vt:lpstr>Balkans cont. </vt:lpstr>
      <vt:lpstr>Balkans cont. </vt:lpstr>
      <vt:lpstr>Balkans cont.</vt:lpstr>
      <vt:lpstr>PowerPoint Presentation</vt:lpstr>
      <vt:lpstr>IMMEDIATE CAUSE  /  Catalyst:</vt:lpstr>
      <vt:lpstr>WILHELM AND FERDINAND</vt:lpstr>
      <vt:lpstr>PowerPoint Presentation</vt:lpstr>
      <vt:lpstr>CAVALCADE</vt:lpstr>
      <vt:lpstr>CABRINOVIK HURLS BOMB</vt:lpstr>
      <vt:lpstr>CITY HALL</vt:lpstr>
      <vt:lpstr>PowerPoint Presentation</vt:lpstr>
      <vt:lpstr>Immediate Cause Catalyst cont.</vt:lpstr>
      <vt:lpstr>PowerPoint Presentation</vt:lpstr>
      <vt:lpstr>PRINCIP ARRESTED</vt:lpstr>
      <vt:lpstr>PowerPoint Presentation</vt:lpstr>
      <vt:lpstr>PowerPoint Presentation</vt:lpstr>
      <vt:lpstr>PowerPoint Presentation</vt:lpstr>
      <vt:lpstr>PowerPoint Presentation</vt:lpstr>
      <vt:lpstr>PowerPoint Presentation</vt:lpstr>
      <vt:lpstr>FERDINAND’S FUNERAL</vt:lpstr>
      <vt:lpstr>Immediate Cause Catalyst cont.</vt:lpstr>
      <vt:lpstr>PowerPoint Presentation</vt:lpstr>
      <vt:lpstr>PowerPoint Presentation</vt:lpstr>
      <vt:lpstr>PowerPoint Presentation</vt:lpstr>
      <vt:lpstr>To Review:</vt:lpstr>
      <vt:lpstr>Canada &amp; WWI (1914-1918) </vt:lpstr>
      <vt:lpstr>PowerPoint Presentation</vt:lpstr>
      <vt:lpstr>PowerPoint Presentation</vt:lpstr>
      <vt:lpstr>PowerPoint Presentation</vt:lpstr>
      <vt:lpstr>PowerPoint Presentation</vt:lpstr>
      <vt:lpstr>Training the troops cont.</vt:lpstr>
      <vt:lpstr>PowerPoint Presentation</vt:lpstr>
      <vt:lpstr>Sam Hughes cont.</vt:lpstr>
      <vt:lpstr>PowerPoint Presentation</vt:lpstr>
      <vt:lpstr>PowerPoint Presentation</vt:lpstr>
      <vt:lpstr>PowerPoint Presentation</vt:lpstr>
      <vt:lpstr>War Measures Act cont.</vt:lpstr>
      <vt:lpstr>PowerPoint Presentation</vt:lpstr>
      <vt:lpstr>PowerPoint Presentation</vt:lpstr>
      <vt:lpstr>PowerPoint Presentation</vt:lpstr>
      <vt:lpstr>PowerPoint Presentation</vt:lpstr>
      <vt:lpstr>PowerPoint Presentation</vt:lpstr>
      <vt:lpstr>Nature of War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Trench warfare cont.</vt:lpstr>
      <vt:lpstr>Trench Foot</vt:lpstr>
      <vt:lpstr>PowerPoint Presentation</vt:lpstr>
      <vt:lpstr>PowerPoint Presentation</vt:lpstr>
      <vt:lpstr>PowerPoint Presentation</vt:lpstr>
      <vt:lpstr>PowerPoint Presentation</vt:lpstr>
      <vt:lpstr>What did it look and sound like?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Canadian Battles:</vt:lpstr>
      <vt:lpstr>Canadian Battles – YPRES cont.</vt:lpstr>
      <vt:lpstr>PowerPoint Presentation</vt:lpstr>
      <vt:lpstr>PowerPoint Presentation</vt:lpstr>
      <vt:lpstr>PowerPoint Presentation</vt:lpstr>
      <vt:lpstr>The Somme Nicknamed “The Blood Bath”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Aerial view of Passchendaele village before and after the battle</vt:lpstr>
      <vt:lpstr>Canadian Battles Passchendaele cont.</vt:lpstr>
      <vt:lpstr>PowerPoint Presentation</vt:lpstr>
      <vt:lpstr>Canadians fought in France &amp; Belgium</vt:lpstr>
      <vt:lpstr>War in the Air</vt:lpstr>
      <vt:lpstr>PowerPoint Presentation</vt:lpstr>
      <vt:lpstr>War at Sea </vt:lpstr>
      <vt:lpstr>PowerPoint Presentation</vt:lpstr>
      <vt:lpstr>PowerPoint Presentation</vt:lpstr>
      <vt:lpstr>War at Sea cont. </vt:lpstr>
      <vt:lpstr>Convoy diagram:</vt:lpstr>
      <vt:lpstr>Convoy system map</vt:lpstr>
      <vt:lpstr>Conscription Crisis </vt:lpstr>
      <vt:lpstr>Conscription cont.</vt:lpstr>
      <vt:lpstr>PowerPoint Presentation</vt:lpstr>
      <vt:lpstr>PowerPoint Presentation</vt:lpstr>
      <vt:lpstr>Role of Women </vt:lpstr>
      <vt:lpstr>Role of Women - Homefront cont.</vt:lpstr>
      <vt:lpstr>PowerPoint Presentation</vt:lpstr>
      <vt:lpstr>Aboriginal Soldiers</vt:lpstr>
      <vt:lpstr>PowerPoint Presentation</vt:lpstr>
      <vt:lpstr>Role of Women </vt:lpstr>
      <vt:lpstr>Role of Women cont. </vt:lpstr>
      <vt:lpstr>Role of Women cont. </vt:lpstr>
      <vt:lpstr>COLLAPSE OF CENTRAL POWERS: </vt:lpstr>
      <vt:lpstr>1917:</vt:lpstr>
      <vt:lpstr>PowerPoint Presentation</vt:lpstr>
      <vt:lpstr>Homefront Issues: </vt:lpstr>
      <vt:lpstr>Homefront Issues cont. </vt:lpstr>
      <vt:lpstr>War's Impact on Canada:</vt:lpstr>
      <vt:lpstr>PowerPoint Presentation</vt:lpstr>
      <vt:lpstr>PowerPoint Presentation</vt:lpstr>
      <vt:lpstr>PowerPoint Presentation</vt:lpstr>
      <vt:lpstr>PowerPoint Presentation</vt:lpstr>
      <vt:lpstr>PowerPoint Presentation</vt:lpstr>
      <vt:lpstr>Halifax Explosion</vt:lpstr>
      <vt:lpstr>John McCrae</vt:lpstr>
      <vt:lpstr>Valour Road</vt:lpstr>
      <vt:lpstr>Vimy Ridge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 &amp; World War I</dc:title>
  <dc:creator>Alissa</dc:creator>
  <cp:lastModifiedBy>Alissa Mather</cp:lastModifiedBy>
  <cp:revision>212</cp:revision>
  <cp:lastPrinted>2017-03-27T22:35:22Z</cp:lastPrinted>
  <dcterms:created xsi:type="dcterms:W3CDTF">2013-06-26T21:01:02Z</dcterms:created>
  <dcterms:modified xsi:type="dcterms:W3CDTF">2017-04-18T20:16:41Z</dcterms:modified>
</cp:coreProperties>
</file>