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76" r:id="rId2"/>
    <p:sldId id="256" r:id="rId3"/>
    <p:sldId id="257" r:id="rId4"/>
    <p:sldId id="258" r:id="rId5"/>
    <p:sldId id="259" r:id="rId6"/>
    <p:sldId id="271" r:id="rId7"/>
    <p:sldId id="275" r:id="rId8"/>
    <p:sldId id="272" r:id="rId9"/>
    <p:sldId id="270" r:id="rId10"/>
    <p:sldId id="266" r:id="rId11"/>
    <p:sldId id="261" r:id="rId12"/>
    <p:sldId id="262" r:id="rId13"/>
    <p:sldId id="267" r:id="rId14"/>
    <p:sldId id="269" r:id="rId15"/>
    <p:sldId id="263" r:id="rId16"/>
    <p:sldId id="274" r:id="rId17"/>
    <p:sldId id="273" r:id="rId18"/>
  </p:sldIdLst>
  <p:sldSz cx="9144000" cy="5143500" type="screen16x9"/>
  <p:notesSz cx="6858000" cy="9144000"/>
  <p:embeddedFontLst>
    <p:embeddedFont>
      <p:font typeface="Lato" panose="020F0502020204030203" pitchFamily="34" charset="0"/>
      <p:regular r:id="rId20"/>
      <p:bold r:id="rId21"/>
      <p:italic r:id="rId22"/>
      <p:boldItalic r:id="rId23"/>
    </p:embeddedFont>
    <p:embeddedFont>
      <p:font typeface="Raleway"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2553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696ecc46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696ecc46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8780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696ecc46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696ecc46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t>See John </a:t>
            </a:r>
            <a:r>
              <a:rPr lang="en-CA" dirty="0" err="1"/>
              <a:t>Rawles</a:t>
            </a:r>
            <a:r>
              <a:rPr lang="en-CA" dirty="0"/>
              <a:t> handout on Principles of Justice</a:t>
            </a:r>
          </a:p>
        </p:txBody>
      </p:sp>
    </p:spTree>
    <p:extLst>
      <p:ext uri="{BB962C8B-B14F-4D97-AF65-F5344CB8AC3E}">
        <p14:creationId xmlns:p14="http://schemas.microsoft.com/office/powerpoint/2010/main" val="3899166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696b6f5ef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696b6f5ef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696b6f5ef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696b6f5ef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696b6f5ef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696b6f5ef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696b6f5ef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696b6f5ef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7501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t>1. Establish Roles of Conduct: outline guidelines to help reduce conflicts between people living together in society (</a:t>
            </a:r>
            <a:r>
              <a:rPr lang="en-CA" dirty="0" err="1"/>
              <a:t>ie</a:t>
            </a:r>
            <a:r>
              <a:rPr lang="en-CA" dirty="0"/>
              <a:t>. Law that you must pass a test to get your driver’s license – imagine if no rules for the roads…)</a:t>
            </a:r>
          </a:p>
          <a:p>
            <a:r>
              <a:rPr lang="en-CA" dirty="0"/>
              <a:t>2. Provide System of Enforcement: laws must be enforced to have meaning – consequences for breaking laws through police &amp; courts</a:t>
            </a:r>
          </a:p>
          <a:p>
            <a:r>
              <a:rPr lang="en-CA" dirty="0"/>
              <a:t>3. Protect Rights and Freedoms: laws encourage values of tolerance and respect by protecting basic freedoms (freedom of peaceful assembly, freedom of expression)</a:t>
            </a:r>
          </a:p>
          <a:p>
            <a:r>
              <a:rPr lang="en-CA" dirty="0"/>
              <a:t>4. Protect society: criminal laws protect people from harm, civil laws protect people from being harmed or taken advantage of (</a:t>
            </a:r>
            <a:r>
              <a:rPr lang="en-CA" dirty="0" err="1"/>
              <a:t>eg</a:t>
            </a:r>
            <a:r>
              <a:rPr lang="en-CA" dirty="0"/>
              <a:t> occupational safety laws to protect workers on the job)</a:t>
            </a:r>
          </a:p>
          <a:p>
            <a:r>
              <a:rPr lang="en-CA" dirty="0"/>
              <a:t>5. Resolve Disputes: law helps settle conflicts – negotiation, court system – laws create order and ensure fair resolution of disagreements.</a:t>
            </a:r>
          </a:p>
        </p:txBody>
      </p:sp>
    </p:spTree>
    <p:extLst>
      <p:ext uri="{BB962C8B-B14F-4D97-AF65-F5344CB8AC3E}">
        <p14:creationId xmlns:p14="http://schemas.microsoft.com/office/powerpoint/2010/main" val="2097214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696ecc46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696ecc46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696ecc460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696ecc46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Shape 71"/>
        <p:cNvGrpSpPr/>
        <p:nvPr/>
      </p:nvGrpSpPr>
      <p:grpSpPr>
        <a:xfrm>
          <a:off x="0" y="0"/>
          <a:ext cx="0" cy="0"/>
          <a:chOff x="0" y="0"/>
          <a:chExt cx="0" cy="0"/>
        </a:xfrm>
      </p:grpSpPr>
      <p:sp>
        <p:nvSpPr>
          <p:cNvPr id="73" name="Google Shape;73;p13"/>
          <p:cNvSpPr txBox="1">
            <a:spLocks noGrp="1"/>
          </p:cNvSpPr>
          <p:nvPr>
            <p:ph type="subTitle" idx="1"/>
          </p:nvPr>
        </p:nvSpPr>
        <p:spPr>
          <a:xfrm>
            <a:off x="354563" y="1258785"/>
            <a:ext cx="8434873" cy="3087585"/>
          </a:xfrm>
          <a:prstGeom prst="rect">
            <a:avLst/>
          </a:prstGeom>
        </p:spPr>
        <p:txBody>
          <a:bodyPr spcFirstLastPara="1" wrap="square" lIns="91425" tIns="91425" rIns="91425" bIns="91425" anchor="b" anchorCtr="0">
            <a:noAutofit/>
          </a:bodyPr>
          <a:lstStyle/>
          <a:p>
            <a:pPr lvl="0" indent="-457200" algn="l" rtl="0">
              <a:spcBef>
                <a:spcPts val="0"/>
              </a:spcBef>
              <a:spcAft>
                <a:spcPts val="0"/>
              </a:spcAft>
              <a:buFont typeface="Arial" panose="020B0604020202020204" pitchFamily="34" charset="0"/>
              <a:buChar char="•"/>
            </a:pPr>
            <a:r>
              <a:rPr lang="en-CA" sz="2500" dirty="0"/>
              <a:t>Plane crash on deserted, tropical island. There are 100 survivors.</a:t>
            </a:r>
          </a:p>
          <a:p>
            <a:pPr marL="0" lvl="0" indent="0" algn="l" rtl="0">
              <a:spcBef>
                <a:spcPts val="0"/>
              </a:spcBef>
              <a:spcAft>
                <a:spcPts val="0"/>
              </a:spcAft>
            </a:pPr>
            <a:endParaRPr lang="en-CA" sz="2500" dirty="0"/>
          </a:p>
          <a:p>
            <a:pPr lvl="0" indent="-457200" algn="l" rtl="0">
              <a:spcBef>
                <a:spcPts val="0"/>
              </a:spcBef>
              <a:spcAft>
                <a:spcPts val="0"/>
              </a:spcAft>
              <a:buFont typeface="Arial" panose="020B0604020202020204" pitchFamily="34" charset="0"/>
              <a:buChar char="•"/>
            </a:pPr>
            <a:r>
              <a:rPr lang="en-CA" sz="2500" dirty="0"/>
              <a:t>In groups of 4, come up with 10 guidelines for life on the island. How will your society function? (order these from most important to least and be prepared to justify)</a:t>
            </a:r>
          </a:p>
          <a:p>
            <a:pPr marL="0" lvl="0" indent="0" algn="l" rtl="0">
              <a:spcBef>
                <a:spcPts val="0"/>
              </a:spcBef>
              <a:spcAft>
                <a:spcPts val="0"/>
              </a:spcAft>
            </a:pPr>
            <a:endParaRPr lang="en-CA" sz="2500" dirty="0"/>
          </a:p>
          <a:p>
            <a:pPr marL="514350" lvl="0" indent="-514350" algn="l" rtl="0">
              <a:spcBef>
                <a:spcPts val="0"/>
              </a:spcBef>
              <a:spcAft>
                <a:spcPts val="0"/>
              </a:spcAft>
              <a:buFont typeface="Arial" panose="020B0604020202020204" pitchFamily="34" charset="0"/>
              <a:buChar char="•"/>
            </a:pPr>
            <a:r>
              <a:rPr lang="en-CA" sz="2500" dirty="0"/>
              <a:t>What happens if people don’t follow the guidelines – how do you enforce the guidelines?</a:t>
            </a:r>
          </a:p>
        </p:txBody>
      </p:sp>
    </p:spTree>
    <p:extLst>
      <p:ext uri="{BB962C8B-B14F-4D97-AF65-F5344CB8AC3E}">
        <p14:creationId xmlns:p14="http://schemas.microsoft.com/office/powerpoint/2010/main" val="240015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0446-BF10-4BF7-A07D-EBC44A771838}"/>
              </a:ext>
            </a:extLst>
          </p:cNvPr>
          <p:cNvSpPr>
            <a:spLocks noGrp="1"/>
          </p:cNvSpPr>
          <p:nvPr>
            <p:ph type="title"/>
          </p:nvPr>
        </p:nvSpPr>
        <p:spPr>
          <a:xfrm>
            <a:off x="2410690" y="575950"/>
            <a:ext cx="6311159" cy="635400"/>
          </a:xfrm>
        </p:spPr>
        <p:txBody>
          <a:bodyPr/>
          <a:lstStyle/>
          <a:p>
            <a:r>
              <a:rPr lang="en-CA" dirty="0"/>
              <a:t>Briefly discuss…</a:t>
            </a:r>
          </a:p>
        </p:txBody>
      </p:sp>
      <p:sp>
        <p:nvSpPr>
          <p:cNvPr id="3" name="Text Placeholder 2">
            <a:extLst>
              <a:ext uri="{FF2B5EF4-FFF2-40B4-BE49-F238E27FC236}">
                <a16:creationId xmlns:a16="http://schemas.microsoft.com/office/drawing/2014/main" id="{1298DFA0-8682-4B12-A694-5E043F95518C}"/>
              </a:ext>
            </a:extLst>
          </p:cNvPr>
          <p:cNvSpPr>
            <a:spLocks noGrp="1"/>
          </p:cNvSpPr>
          <p:nvPr>
            <p:ph type="body" idx="1"/>
          </p:nvPr>
        </p:nvSpPr>
        <p:spPr>
          <a:xfrm>
            <a:off x="2410690" y="1595776"/>
            <a:ext cx="6321022" cy="3002400"/>
          </a:xfrm>
        </p:spPr>
        <p:txBody>
          <a:bodyPr/>
          <a:lstStyle/>
          <a:p>
            <a:r>
              <a:rPr lang="en-CA" sz="2200" dirty="0"/>
              <a:t>In what way are </a:t>
            </a:r>
            <a:r>
              <a:rPr lang="en-CA" sz="2200" dirty="0">
                <a:solidFill>
                  <a:srgbClr val="FF0000"/>
                </a:solidFill>
              </a:rPr>
              <a:t>law </a:t>
            </a:r>
            <a:r>
              <a:rPr lang="en-CA" sz="2200" dirty="0"/>
              <a:t>&amp; </a:t>
            </a:r>
            <a:r>
              <a:rPr lang="en-CA" sz="2200" dirty="0">
                <a:solidFill>
                  <a:srgbClr val="FF0000"/>
                </a:solidFill>
              </a:rPr>
              <a:t>morality </a:t>
            </a:r>
            <a:r>
              <a:rPr lang="en-CA" sz="2200" dirty="0"/>
              <a:t>connected?</a:t>
            </a:r>
          </a:p>
        </p:txBody>
      </p:sp>
    </p:spTree>
    <p:extLst>
      <p:ext uri="{BB962C8B-B14F-4D97-AF65-F5344CB8AC3E}">
        <p14:creationId xmlns:p14="http://schemas.microsoft.com/office/powerpoint/2010/main" val="227730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283099" y="712150"/>
            <a:ext cx="86064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law</a:t>
            </a:r>
            <a:endParaRPr dirty="0"/>
          </a:p>
          <a:p>
            <a:pPr marL="0" lvl="0" indent="0" algn="l" rtl="0">
              <a:spcBef>
                <a:spcPts val="0"/>
              </a:spcBef>
              <a:spcAft>
                <a:spcPts val="0"/>
              </a:spcAft>
              <a:buNone/>
            </a:pPr>
            <a:endParaRPr sz="2400" b="0" dirty="0"/>
          </a:p>
          <a:p>
            <a:pPr marL="0" lvl="0" indent="0" algn="l" rtl="0">
              <a:spcBef>
                <a:spcPts val="0"/>
              </a:spcBef>
              <a:spcAft>
                <a:spcPts val="0"/>
              </a:spcAft>
              <a:buNone/>
            </a:pPr>
            <a:r>
              <a:rPr lang="en" sz="2400" b="0" dirty="0"/>
              <a:t>...the regulation of life in society based on principles of reason and fairness</a:t>
            </a:r>
            <a:endParaRPr sz="2400"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283099" y="712150"/>
            <a:ext cx="85488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morality</a:t>
            </a:r>
            <a:endParaRPr/>
          </a:p>
          <a:p>
            <a:pPr marL="0" lvl="0" indent="0" algn="l" rtl="0">
              <a:spcBef>
                <a:spcPts val="0"/>
              </a:spcBef>
              <a:spcAft>
                <a:spcPts val="0"/>
              </a:spcAft>
              <a:buNone/>
            </a:pPr>
            <a:endParaRPr sz="2400" b="0"/>
          </a:p>
          <a:p>
            <a:pPr marL="0" lvl="0" indent="0" algn="l" rtl="0">
              <a:spcBef>
                <a:spcPts val="0"/>
              </a:spcBef>
              <a:spcAft>
                <a:spcPts val="0"/>
              </a:spcAft>
              <a:buNone/>
            </a:pPr>
            <a:r>
              <a:rPr lang="en" sz="2400" b="0"/>
              <a:t>...a system of values that outlines concepts of right and wrong, as well as good and bad behaviours</a:t>
            </a:r>
            <a:endParaRPr sz="24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Law &amp; Morality cont.</a:t>
            </a:r>
            <a:endParaRPr dirty="0"/>
          </a:p>
        </p:txBody>
      </p:sp>
      <p:sp>
        <p:nvSpPr>
          <p:cNvPr id="96" name="Google Shape;96;p17"/>
          <p:cNvSpPr txBox="1">
            <a:spLocks noGrp="1"/>
          </p:cNvSpPr>
          <p:nvPr>
            <p:ph type="body" idx="1"/>
          </p:nvPr>
        </p:nvSpPr>
        <p:spPr>
          <a:xfrm>
            <a:off x="2125683" y="1341912"/>
            <a:ext cx="6606029" cy="3256264"/>
          </a:xfrm>
          <a:prstGeom prst="rect">
            <a:avLst/>
          </a:prstGeom>
        </p:spPr>
        <p:txBody>
          <a:bodyPr spcFirstLastPara="1" wrap="square" lIns="91425" tIns="91425" rIns="91425" bIns="91425" anchor="t" anchorCtr="0">
            <a:noAutofit/>
          </a:bodyPr>
          <a:lstStyle/>
          <a:p>
            <a:pPr marL="114300" lvl="0" indent="0" algn="l" rtl="0">
              <a:spcBef>
                <a:spcPts val="0"/>
              </a:spcBef>
              <a:spcAft>
                <a:spcPts val="0"/>
              </a:spcAft>
              <a:buSzPts val="1800"/>
              <a:buNone/>
            </a:pPr>
            <a:endParaRPr sz="600" dirty="0"/>
          </a:p>
          <a:p>
            <a:pPr marL="457200" lvl="0" indent="-342900" algn="l" rtl="0">
              <a:spcBef>
                <a:spcPts val="0"/>
              </a:spcBef>
              <a:spcAft>
                <a:spcPts val="0"/>
              </a:spcAft>
              <a:buSzPts val="1800"/>
              <a:buChar char="●"/>
            </a:pPr>
            <a:r>
              <a:rPr lang="en" sz="2200" dirty="0"/>
              <a:t>society’s laws reflect the morality of its citizens and indicate the moral ideas of a society</a:t>
            </a:r>
          </a:p>
          <a:p>
            <a:pPr marL="114300" lvl="0" indent="0" algn="l" rtl="0">
              <a:spcBef>
                <a:spcPts val="0"/>
              </a:spcBef>
              <a:spcAft>
                <a:spcPts val="0"/>
              </a:spcAft>
              <a:buSzPts val="1800"/>
              <a:buNone/>
            </a:pPr>
            <a:endParaRPr lang="en" sz="2200" dirty="0"/>
          </a:p>
          <a:p>
            <a:pPr marL="457200" lvl="0" indent="-342900" algn="l" rtl="0">
              <a:spcBef>
                <a:spcPts val="0"/>
              </a:spcBef>
              <a:spcAft>
                <a:spcPts val="0"/>
              </a:spcAft>
              <a:buSzPts val="1800"/>
              <a:buChar char="●"/>
            </a:pPr>
            <a:r>
              <a:rPr lang="en" sz="2200" dirty="0"/>
              <a:t>morality...and laws...change as society’s attitudes and moral standards change</a:t>
            </a:r>
          </a:p>
          <a:p>
            <a:pPr marL="114300" lvl="0" indent="0" algn="l" rtl="0">
              <a:spcBef>
                <a:spcPts val="0"/>
              </a:spcBef>
              <a:spcAft>
                <a:spcPts val="0"/>
              </a:spcAft>
              <a:buSzPts val="1800"/>
              <a:buNone/>
            </a:pPr>
            <a:endParaRPr lang="en" sz="2200" dirty="0"/>
          </a:p>
          <a:p>
            <a:pPr marL="457200" lvl="0" indent="-342900" algn="l" rtl="0">
              <a:spcBef>
                <a:spcPts val="0"/>
              </a:spcBef>
              <a:spcAft>
                <a:spcPts val="0"/>
              </a:spcAft>
              <a:buSzPts val="1800"/>
              <a:buChar char="●"/>
            </a:pPr>
            <a:r>
              <a:rPr lang="en-CA" sz="2200" dirty="0"/>
              <a:t>because a society’s laws reflect moral ideas, controversial issues emerge</a:t>
            </a:r>
            <a:endParaRPr lang="en" sz="2200" dirty="0"/>
          </a:p>
          <a:p>
            <a:pPr marL="596900" lvl="1" indent="0" algn="l" rtl="0">
              <a:spcBef>
                <a:spcPts val="0"/>
              </a:spcBef>
              <a:spcAft>
                <a:spcPts val="0"/>
              </a:spcAft>
              <a:buSzPts val="1400"/>
              <a:buNone/>
            </a:pPr>
            <a:endParaRPr sz="600" dirty="0"/>
          </a:p>
          <a:p>
            <a:pPr marL="457200" lvl="0" indent="-342900" algn="l" rtl="0">
              <a:spcBef>
                <a:spcPts val="0"/>
              </a:spcBef>
              <a:spcAft>
                <a:spcPts val="0"/>
              </a:spcAft>
              <a:buSzPts val="1800"/>
              <a:buChar char="●"/>
            </a:pPr>
            <a:endParaRPr sz="600" dirty="0"/>
          </a:p>
        </p:txBody>
      </p:sp>
    </p:spTree>
    <p:extLst>
      <p:ext uri="{BB962C8B-B14F-4D97-AF65-F5344CB8AC3E}">
        <p14:creationId xmlns:p14="http://schemas.microsoft.com/office/powerpoint/2010/main" val="91310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5;p17">
            <a:extLst>
              <a:ext uri="{FF2B5EF4-FFF2-40B4-BE49-F238E27FC236}">
                <a16:creationId xmlns:a16="http://schemas.microsoft.com/office/drawing/2014/main" id="{1E18A5BB-9CF5-4971-A846-5341529FDAE5}"/>
              </a:ext>
            </a:extLst>
          </p:cNvPr>
          <p:cNvSpPr txBox="1">
            <a:spLocks/>
          </p:cNvSpPr>
          <p:nvPr/>
        </p:nvSpPr>
        <p:spPr>
          <a:xfrm>
            <a:off x="416364" y="475647"/>
            <a:ext cx="6321600" cy="898287"/>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CA" sz="3000" b="1" dirty="0">
                <a:latin typeface="Raleway" pitchFamily="2" charset="0"/>
              </a:rPr>
              <a:t>Law &amp; Morals cont.</a:t>
            </a:r>
          </a:p>
          <a:p>
            <a:endParaRPr lang="en-CA" sz="1800" b="1" dirty="0">
              <a:latin typeface="Raleway" pitchFamily="2" charset="0"/>
            </a:endParaRPr>
          </a:p>
          <a:p>
            <a:r>
              <a:rPr lang="en-CA" sz="2000" b="1" dirty="0">
                <a:latin typeface="Raleway" pitchFamily="2" charset="0"/>
              </a:rPr>
              <a:t>For example</a:t>
            </a:r>
          </a:p>
        </p:txBody>
      </p:sp>
      <p:sp>
        <p:nvSpPr>
          <p:cNvPr id="3" name="Google Shape;96;p17">
            <a:extLst>
              <a:ext uri="{FF2B5EF4-FFF2-40B4-BE49-F238E27FC236}">
                <a16:creationId xmlns:a16="http://schemas.microsoft.com/office/drawing/2014/main" id="{9E7DBF20-6B75-450A-A4F2-6D9817DA9FA7}"/>
              </a:ext>
            </a:extLst>
          </p:cNvPr>
          <p:cNvSpPr txBox="1">
            <a:spLocks/>
          </p:cNvSpPr>
          <p:nvPr/>
        </p:nvSpPr>
        <p:spPr>
          <a:xfrm>
            <a:off x="416364" y="1432466"/>
            <a:ext cx="8298428" cy="3433664"/>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96900" lvl="1">
              <a:buSzPts val="1400"/>
            </a:pPr>
            <a:endParaRPr lang="en-CA" sz="2000" dirty="0">
              <a:latin typeface="Lato" panose="020F0502020204030203" pitchFamily="34" charset="0"/>
              <a:ea typeface="Lato" panose="020F0502020204030203" pitchFamily="34" charset="0"/>
              <a:cs typeface="Lato" panose="020F0502020204030203" pitchFamily="34" charset="0"/>
            </a:endParaRPr>
          </a:p>
          <a:p>
            <a:pPr lvl="1">
              <a:buSzPts val="1400"/>
              <a:buFont typeface="Wingdings" panose="05000000000000000000" pitchFamily="2" charset="2"/>
              <a:buChar char="Ø"/>
            </a:pPr>
            <a:r>
              <a:rPr lang="en-CA" sz="2000" dirty="0">
                <a:solidFill>
                  <a:schemeClr val="bg2"/>
                </a:solidFill>
                <a:latin typeface="Lato" panose="020F0502020204030203" pitchFamily="34" charset="0"/>
                <a:ea typeface="Lato" panose="020F0502020204030203" pitchFamily="34" charset="0"/>
                <a:cs typeface="Lato" panose="020F0502020204030203" pitchFamily="34" charset="0"/>
              </a:rPr>
              <a:t>Should it be against the law to help a loved one who is suffering to die with dignity?</a:t>
            </a:r>
          </a:p>
          <a:p>
            <a:pPr lvl="1">
              <a:buSzPts val="1400"/>
              <a:buFont typeface="Wingdings" panose="05000000000000000000" pitchFamily="2" charset="2"/>
              <a:buChar char="Ø"/>
            </a:pPr>
            <a:endParaRPr lang="en-CA" sz="1200" dirty="0">
              <a:solidFill>
                <a:schemeClr val="bg2"/>
              </a:solidFill>
              <a:latin typeface="Lato" panose="020F0502020204030203" pitchFamily="34" charset="0"/>
              <a:ea typeface="Lato" panose="020F0502020204030203" pitchFamily="34" charset="0"/>
              <a:cs typeface="Lato" panose="020F0502020204030203" pitchFamily="34" charset="0"/>
            </a:endParaRPr>
          </a:p>
          <a:p>
            <a:pPr lvl="1">
              <a:buSzPts val="1400"/>
              <a:buFont typeface="Wingdings" panose="05000000000000000000" pitchFamily="2" charset="2"/>
              <a:buChar char="Ø"/>
            </a:pPr>
            <a:r>
              <a:rPr lang="en-CA" sz="2000" dirty="0">
                <a:solidFill>
                  <a:schemeClr val="bg2"/>
                </a:solidFill>
                <a:latin typeface="Lato" panose="020F0502020204030203" pitchFamily="34" charset="0"/>
                <a:ea typeface="Lato" panose="020F0502020204030203" pitchFamily="34" charset="0"/>
                <a:cs typeface="Lato" panose="020F0502020204030203" pitchFamily="34" charset="0"/>
              </a:rPr>
              <a:t>Should capital punishment be legalized?</a:t>
            </a:r>
          </a:p>
          <a:p>
            <a:pPr lvl="1">
              <a:buSzPts val="1400"/>
              <a:buFont typeface="Wingdings" panose="05000000000000000000" pitchFamily="2" charset="2"/>
              <a:buChar char="Ø"/>
            </a:pPr>
            <a:endParaRPr lang="en-CA" sz="1200" dirty="0">
              <a:solidFill>
                <a:schemeClr val="bg2"/>
              </a:solidFill>
              <a:latin typeface="Lato" panose="020F0502020204030203" pitchFamily="34" charset="0"/>
              <a:ea typeface="Lato" panose="020F0502020204030203" pitchFamily="34" charset="0"/>
              <a:cs typeface="Lato" panose="020F0502020204030203" pitchFamily="34" charset="0"/>
            </a:endParaRPr>
          </a:p>
          <a:p>
            <a:pPr lvl="1">
              <a:buSzPts val="1400"/>
              <a:buFont typeface="Wingdings" panose="05000000000000000000" pitchFamily="2" charset="2"/>
              <a:buChar char="Ø"/>
            </a:pPr>
            <a:r>
              <a:rPr lang="en-CA" sz="2000" dirty="0">
                <a:solidFill>
                  <a:schemeClr val="bg2"/>
                </a:solidFill>
                <a:latin typeface="Lato" panose="020F0502020204030203" pitchFamily="34" charset="0"/>
                <a:ea typeface="Lato" panose="020F0502020204030203" pitchFamily="34" charset="0"/>
                <a:cs typeface="Lato" panose="020F0502020204030203" pitchFamily="34" charset="0"/>
              </a:rPr>
              <a:t>Should abortion be legal or not?</a:t>
            </a:r>
          </a:p>
          <a:p>
            <a:pPr lvl="1">
              <a:buSzPts val="1400"/>
              <a:buFont typeface="Wingdings" panose="05000000000000000000" pitchFamily="2" charset="2"/>
              <a:buChar char="Ø"/>
            </a:pPr>
            <a:endParaRPr lang="en-CA" sz="1200" dirty="0">
              <a:solidFill>
                <a:schemeClr val="bg2"/>
              </a:solidFill>
              <a:latin typeface="Lato" panose="020F0502020204030203" pitchFamily="34" charset="0"/>
              <a:ea typeface="Lato" panose="020F0502020204030203" pitchFamily="34" charset="0"/>
              <a:cs typeface="Lato" panose="020F0502020204030203" pitchFamily="34" charset="0"/>
            </a:endParaRPr>
          </a:p>
          <a:p>
            <a:pPr lvl="1">
              <a:buSzPts val="1400"/>
              <a:buFont typeface="Wingdings" panose="05000000000000000000" pitchFamily="2" charset="2"/>
              <a:buChar char="Ø"/>
            </a:pPr>
            <a:r>
              <a:rPr lang="en-CA" sz="2000" dirty="0">
                <a:solidFill>
                  <a:schemeClr val="bg2"/>
                </a:solidFill>
                <a:latin typeface="Lato" panose="020F0502020204030203" pitchFamily="34" charset="0"/>
                <a:ea typeface="Lato" panose="020F0502020204030203" pitchFamily="34" charset="0"/>
                <a:cs typeface="Lato" panose="020F0502020204030203" pitchFamily="34" charset="0"/>
              </a:rPr>
              <a:t>Should parents be allowed to spank their children?</a:t>
            </a:r>
          </a:p>
          <a:p>
            <a:pPr>
              <a:buSzPts val="1400"/>
              <a:buFont typeface="Wingdings" panose="05000000000000000000" pitchFamily="2" charset="2"/>
              <a:buChar char="Ø"/>
            </a:pPr>
            <a:endParaRPr lang="en-CA" sz="1200" dirty="0">
              <a:solidFill>
                <a:schemeClr val="bg2"/>
              </a:solidFill>
              <a:latin typeface="Lato" panose="020F0502020204030203" pitchFamily="34" charset="0"/>
              <a:ea typeface="Lato" panose="020F0502020204030203" pitchFamily="34" charset="0"/>
              <a:cs typeface="Lato" panose="020F0502020204030203" pitchFamily="34" charset="0"/>
            </a:endParaRPr>
          </a:p>
          <a:p>
            <a:pPr lvl="1">
              <a:buSzPts val="1400"/>
              <a:buFont typeface="Wingdings" panose="05000000000000000000" pitchFamily="2" charset="2"/>
              <a:buChar char="Ø"/>
            </a:pPr>
            <a:r>
              <a:rPr lang="en-CA" sz="2000" dirty="0">
                <a:solidFill>
                  <a:schemeClr val="bg2"/>
                </a:solidFill>
                <a:latin typeface="Lato" panose="020F0502020204030203" pitchFamily="34" charset="0"/>
                <a:ea typeface="Lato" panose="020F0502020204030203" pitchFamily="34" charset="0"/>
                <a:cs typeface="Lato" panose="020F0502020204030203" pitchFamily="34" charset="0"/>
              </a:rPr>
              <a:t>Why does our society allow the sale of alcohol, tobacco and marijuana, but make other drugs illegal?</a:t>
            </a:r>
          </a:p>
          <a:p>
            <a:pPr marL="457200" indent="-342900">
              <a:buSzPts val="1800"/>
              <a:buFont typeface="Arial"/>
              <a:buChar char="●"/>
            </a:pPr>
            <a:endParaRPr lang="en-CA" sz="600" dirty="0"/>
          </a:p>
        </p:txBody>
      </p:sp>
    </p:spTree>
    <p:extLst>
      <p:ext uri="{BB962C8B-B14F-4D97-AF65-F5344CB8AC3E}">
        <p14:creationId xmlns:p14="http://schemas.microsoft.com/office/powerpoint/2010/main" val="134564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Law &amp; Justice</a:t>
            </a:r>
            <a:endParaRPr dirty="0"/>
          </a:p>
        </p:txBody>
      </p:sp>
      <p:sp>
        <p:nvSpPr>
          <p:cNvPr id="112" name="Google Shape;112;p20"/>
          <p:cNvSpPr txBox="1">
            <a:spLocks noGrp="1"/>
          </p:cNvSpPr>
          <p:nvPr>
            <p:ph type="body" idx="1"/>
          </p:nvPr>
        </p:nvSpPr>
        <p:spPr>
          <a:xfrm>
            <a:off x="2291938" y="1389413"/>
            <a:ext cx="6757059" cy="3030633"/>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what is ‘justice’?</a:t>
            </a:r>
          </a:p>
          <a:p>
            <a:pPr marL="114300" lvl="0" indent="0" algn="l" rtl="0">
              <a:spcBef>
                <a:spcPts val="0"/>
              </a:spcBef>
              <a:spcAft>
                <a:spcPts val="0"/>
              </a:spcAft>
              <a:buSzPts val="1800"/>
              <a:buNone/>
            </a:pPr>
            <a:endParaRPr dirty="0"/>
          </a:p>
          <a:p>
            <a:pPr marL="457200" lvl="0" indent="-342900" algn="l" rtl="0">
              <a:spcBef>
                <a:spcPts val="0"/>
              </a:spcBef>
              <a:spcAft>
                <a:spcPts val="0"/>
              </a:spcAft>
              <a:buSzPts val="1800"/>
              <a:buChar char="●"/>
            </a:pPr>
            <a:r>
              <a:rPr lang="en" dirty="0"/>
              <a:t>justice defined by </a:t>
            </a:r>
            <a:r>
              <a:rPr lang="en" b="1" dirty="0">
                <a:solidFill>
                  <a:schemeClr val="bg2"/>
                </a:solidFill>
              </a:rPr>
              <a:t>4 key characteristics:</a:t>
            </a:r>
            <a:endParaRPr b="1" dirty="0">
              <a:solidFill>
                <a:schemeClr val="bg2"/>
              </a:solidFill>
            </a:endParaRPr>
          </a:p>
          <a:p>
            <a:pPr marL="914400" lvl="1" indent="-317500" algn="l" rtl="0">
              <a:spcBef>
                <a:spcPts val="0"/>
              </a:spcBef>
              <a:spcAft>
                <a:spcPts val="0"/>
              </a:spcAft>
              <a:buSzPts val="1400"/>
              <a:buChar char="○"/>
            </a:pPr>
            <a:r>
              <a:rPr lang="en" sz="1700" dirty="0"/>
              <a:t>all cases treated alike - but treat different cases differently</a:t>
            </a:r>
            <a:endParaRPr sz="1700" dirty="0"/>
          </a:p>
          <a:p>
            <a:pPr marL="914400" lvl="1" indent="-317500" algn="l" rtl="0">
              <a:spcBef>
                <a:spcPts val="0"/>
              </a:spcBef>
              <a:spcAft>
                <a:spcPts val="0"/>
              </a:spcAft>
              <a:buSzPts val="1400"/>
              <a:buChar char="○"/>
            </a:pPr>
            <a:r>
              <a:rPr lang="en" sz="1700" dirty="0"/>
              <a:t>laws shouldn’t discriminate based on irrelevant characteristics</a:t>
            </a:r>
            <a:endParaRPr sz="1700" dirty="0"/>
          </a:p>
          <a:p>
            <a:pPr marL="914400" lvl="1" indent="-317500" algn="l" rtl="0">
              <a:spcBef>
                <a:spcPts val="0"/>
              </a:spcBef>
              <a:spcAft>
                <a:spcPts val="0"/>
              </a:spcAft>
              <a:buSzPts val="1400"/>
              <a:buChar char="○"/>
            </a:pPr>
            <a:r>
              <a:rPr lang="en" sz="1700" dirty="0"/>
              <a:t>laws shouldn’t be influenced by a person’s power or wealth</a:t>
            </a:r>
            <a:endParaRPr sz="1700" dirty="0"/>
          </a:p>
          <a:p>
            <a:pPr marL="914400" lvl="1" indent="-317500" algn="l" rtl="0">
              <a:spcBef>
                <a:spcPts val="0"/>
              </a:spcBef>
              <a:spcAft>
                <a:spcPts val="0"/>
              </a:spcAft>
              <a:buSzPts val="1400"/>
              <a:buChar char="○"/>
            </a:pPr>
            <a:r>
              <a:rPr lang="en" sz="1700" dirty="0"/>
              <a:t>the law should conform to society’s values and beliefs</a:t>
            </a:r>
            <a:endParaRP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DAE0-378D-45CF-958B-7DA1C2841397}"/>
              </a:ext>
            </a:extLst>
          </p:cNvPr>
          <p:cNvSpPr txBox="1">
            <a:spLocks/>
          </p:cNvSpPr>
          <p:nvPr/>
        </p:nvSpPr>
        <p:spPr>
          <a:xfrm>
            <a:off x="571501" y="643467"/>
            <a:ext cx="3148820" cy="3547534"/>
          </a:xfrm>
          <a:prstGeom prst="rect">
            <a:avLst/>
          </a:prstGeom>
        </p:spPr>
        <p:txBody>
          <a:bodyPr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CA" sz="3800" dirty="0">
                <a:solidFill>
                  <a:schemeClr val="bg1"/>
                </a:solidFill>
                <a:latin typeface="Raleway" pitchFamily="2" charset="0"/>
                <a:cs typeface="Raavi" panose="020B0502040204020203" pitchFamily="34" charset="0"/>
              </a:rPr>
              <a:t>Community Standards</a:t>
            </a:r>
          </a:p>
        </p:txBody>
      </p:sp>
      <p:sp>
        <p:nvSpPr>
          <p:cNvPr id="3" name="TextBox 2">
            <a:extLst>
              <a:ext uri="{FF2B5EF4-FFF2-40B4-BE49-F238E27FC236}">
                <a16:creationId xmlns:a16="http://schemas.microsoft.com/office/drawing/2014/main" id="{E2A47DFD-93B3-4391-BBE6-056F5D9F532C}"/>
              </a:ext>
            </a:extLst>
          </p:cNvPr>
          <p:cNvSpPr txBox="1"/>
          <p:nvPr/>
        </p:nvSpPr>
        <p:spPr>
          <a:xfrm>
            <a:off x="4305299" y="986700"/>
            <a:ext cx="4267200" cy="3477875"/>
          </a:xfrm>
          <a:prstGeom prst="rect">
            <a:avLst/>
          </a:prstGeom>
          <a:noFill/>
        </p:spPr>
        <p:txBody>
          <a:bodyPr wrap="square" rtlCol="0">
            <a:spAutoFit/>
          </a:bodyPr>
          <a:lstStyle/>
          <a:p>
            <a:r>
              <a:rPr lang="en-CA" sz="2000" dirty="0">
                <a:solidFill>
                  <a:schemeClr val="bg1"/>
                </a:solidFill>
                <a:latin typeface="Lato" panose="020F0502020204030203" pitchFamily="34" charset="0"/>
                <a:ea typeface="Lato" panose="020F0502020204030203" pitchFamily="34" charset="0"/>
                <a:cs typeface="Lato" panose="020F0502020204030203" pitchFamily="34" charset="0"/>
              </a:rPr>
              <a:t>Laws apply to society as a whole but may go against the beliefs of one or more communities such as ethnic, religious or other groups who might have different beliefs.</a:t>
            </a:r>
          </a:p>
          <a:p>
            <a:endParaRPr lang="en-CA" sz="2000"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n-CA" sz="2000" dirty="0">
                <a:solidFill>
                  <a:schemeClr val="bg1"/>
                </a:solidFill>
                <a:latin typeface="Lato" panose="020F0502020204030203" pitchFamily="34" charset="0"/>
                <a:ea typeface="Lato" panose="020F0502020204030203" pitchFamily="34" charset="0"/>
                <a:cs typeface="Lato" panose="020F0502020204030203" pitchFamily="34" charset="0"/>
              </a:rPr>
              <a:t>This might apply to laws related to abortion, gay marriage, right to life and so on, where one or more groups in society might disagree with the law as it stands.</a:t>
            </a:r>
          </a:p>
        </p:txBody>
      </p:sp>
    </p:spTree>
    <p:extLst>
      <p:ext uri="{BB962C8B-B14F-4D97-AF65-F5344CB8AC3E}">
        <p14:creationId xmlns:p14="http://schemas.microsoft.com/office/powerpoint/2010/main" val="1075912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DAE0-378D-45CF-958B-7DA1C2841397}"/>
              </a:ext>
            </a:extLst>
          </p:cNvPr>
          <p:cNvSpPr txBox="1">
            <a:spLocks/>
          </p:cNvSpPr>
          <p:nvPr/>
        </p:nvSpPr>
        <p:spPr>
          <a:xfrm>
            <a:off x="949047" y="643467"/>
            <a:ext cx="2771273" cy="3547534"/>
          </a:xfrm>
          <a:prstGeom prst="rect">
            <a:avLst/>
          </a:prstGeom>
        </p:spPr>
        <p:txBody>
          <a:bodyPr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CA" sz="4400" dirty="0">
                <a:solidFill>
                  <a:schemeClr val="bg1"/>
                </a:solidFill>
                <a:latin typeface="Raleway" pitchFamily="2" charset="0"/>
                <a:cs typeface="Raavi" panose="020B0502040204020203" pitchFamily="34" charset="0"/>
              </a:rPr>
              <a:t>Law and Justice</a:t>
            </a:r>
          </a:p>
        </p:txBody>
      </p:sp>
      <p:sp>
        <p:nvSpPr>
          <p:cNvPr id="3" name="TextBox 2">
            <a:extLst>
              <a:ext uri="{FF2B5EF4-FFF2-40B4-BE49-F238E27FC236}">
                <a16:creationId xmlns:a16="http://schemas.microsoft.com/office/drawing/2014/main" id="{E2A47DFD-93B3-4391-BBE6-056F5D9F532C}"/>
              </a:ext>
            </a:extLst>
          </p:cNvPr>
          <p:cNvSpPr txBox="1"/>
          <p:nvPr/>
        </p:nvSpPr>
        <p:spPr>
          <a:xfrm>
            <a:off x="4572000" y="643467"/>
            <a:ext cx="4267200" cy="3908762"/>
          </a:xfrm>
          <a:prstGeom prst="rect">
            <a:avLst/>
          </a:prstGeom>
          <a:noFill/>
        </p:spPr>
        <p:txBody>
          <a:bodyPr wrap="square" rtlCol="0">
            <a:spAutoFit/>
          </a:bodyPr>
          <a:lstStyle/>
          <a:p>
            <a:r>
              <a:rPr lang="en-CA" sz="1800" dirty="0">
                <a:solidFill>
                  <a:schemeClr val="bg1"/>
                </a:solidFill>
                <a:latin typeface="Lato" panose="020F0502020204030203" pitchFamily="34" charset="0"/>
                <a:ea typeface="Lato" panose="020F0502020204030203" pitchFamily="34" charset="0"/>
                <a:cs typeface="Lato" panose="020F0502020204030203" pitchFamily="34" charset="0"/>
              </a:rPr>
              <a:t>Today we believe that law must ensure justice for all.  This was not always the case as in the past it was considered normal that law applied to people differently depending on social status or wealth.  </a:t>
            </a:r>
          </a:p>
          <a:p>
            <a:endParaRPr lang="en-CA" sz="1800"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n-CA" sz="1800" dirty="0">
                <a:solidFill>
                  <a:schemeClr val="bg1"/>
                </a:solidFill>
                <a:latin typeface="Lato" panose="020F0502020204030203" pitchFamily="34" charset="0"/>
                <a:ea typeface="Lato" panose="020F0502020204030203" pitchFamily="34" charset="0"/>
                <a:cs typeface="Lato" panose="020F0502020204030203" pitchFamily="34" charset="0"/>
              </a:rPr>
              <a:t>Inequality was not considered injustice, but today we would see it differently.  We want to see the law applied equally regardless of wealth, race, religion, gender and so on.  </a:t>
            </a:r>
          </a:p>
          <a:p>
            <a:r>
              <a:rPr lang="en-CA" sz="1800" dirty="0">
                <a:solidFill>
                  <a:schemeClr val="bg1"/>
                </a:solidFill>
                <a:latin typeface="Lato" panose="020F0502020204030203" pitchFamily="34" charset="0"/>
                <a:ea typeface="Lato" panose="020F0502020204030203" pitchFamily="34" charset="0"/>
                <a:cs typeface="Lato" panose="020F0502020204030203" pitchFamily="34" charset="0"/>
              </a:rPr>
              <a:t>Does this always happen?</a:t>
            </a:r>
          </a:p>
          <a:p>
            <a:endParaRPr lang="en-CA" dirty="0"/>
          </a:p>
        </p:txBody>
      </p:sp>
    </p:spTree>
    <p:extLst>
      <p:ext uri="{BB962C8B-B14F-4D97-AF65-F5344CB8AC3E}">
        <p14:creationId xmlns:p14="http://schemas.microsoft.com/office/powerpoint/2010/main" val="119420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p>
            <a:pPr algn="r"/>
            <a:r>
              <a:rPr lang="en-CA" sz="2800" b="1" dirty="0">
                <a:solidFill>
                  <a:schemeClr val="bg1"/>
                </a:solidFill>
                <a:latin typeface="Lato" panose="020F0502020204030203" pitchFamily="34" charset="0"/>
                <a:ea typeface="Lato" panose="020F0502020204030203" pitchFamily="34" charset="0"/>
                <a:cs typeface="Lato" panose="020F0502020204030203" pitchFamily="34" charset="0"/>
              </a:rPr>
              <a:t>Unit 1: An Introduction to Law</a:t>
            </a:r>
            <a:br>
              <a:rPr lang="en-CA" sz="2800" b="1" dirty="0">
                <a:solidFill>
                  <a:schemeClr val="bg1"/>
                </a:solidFill>
                <a:latin typeface="Lato" panose="020F0502020204030203" pitchFamily="34" charset="0"/>
                <a:ea typeface="Lato" panose="020F0502020204030203" pitchFamily="34" charset="0"/>
                <a:cs typeface="Lato" panose="020F0502020204030203" pitchFamily="34" charset="0"/>
              </a:rPr>
            </a:br>
            <a:r>
              <a:rPr lang="en-CA" sz="2800" b="1" dirty="0">
                <a:solidFill>
                  <a:schemeClr val="bg1"/>
                </a:solidFill>
                <a:latin typeface="Lato" panose="020F0502020204030203" pitchFamily="34" charset="0"/>
                <a:ea typeface="Lato" panose="020F0502020204030203" pitchFamily="34" charset="0"/>
                <a:cs typeface="Lato" panose="020F0502020204030203" pitchFamily="34" charset="0"/>
              </a:rPr>
              <a:t>Part 1: Law – It’s Purpose and History</a:t>
            </a:r>
            <a:br>
              <a:rPr lang="en-CA" sz="4800" b="1" dirty="0">
                <a:solidFill>
                  <a:schemeClr val="bg1"/>
                </a:solidFill>
                <a:latin typeface="Lato" panose="020F0502020204030203" pitchFamily="34" charset="0"/>
                <a:ea typeface="Lato" panose="020F0502020204030203" pitchFamily="34" charset="0"/>
                <a:cs typeface="Lato" panose="020F0502020204030203" pitchFamily="34" charset="0"/>
              </a:rPr>
            </a:br>
            <a:endParaRPr dirty="0"/>
          </a:p>
        </p:txBody>
      </p:sp>
      <p:sp>
        <p:nvSpPr>
          <p:cNvPr id="73" name="Google Shape;73;p13"/>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500" dirty="0"/>
              <a:t>1.1 - Law...Who Needs It?</a:t>
            </a:r>
            <a:endParaRPr sz="3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if...</a:t>
            </a:r>
            <a:endParaRPr dirty="0"/>
          </a:p>
        </p:txBody>
      </p:sp>
      <p:sp>
        <p:nvSpPr>
          <p:cNvPr id="79" name="Google Shape;79;p1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t>??</a:t>
            </a:r>
            <a:endParaRPr sz="3600" dirty="0"/>
          </a:p>
          <a:p>
            <a:pPr marL="0" lvl="0" indent="0" algn="l" rtl="0">
              <a:spcBef>
                <a:spcPts val="1600"/>
              </a:spcBef>
              <a:spcAft>
                <a:spcPts val="0"/>
              </a:spcAft>
              <a:buNone/>
            </a:pPr>
            <a:r>
              <a:rPr lang="en" dirty="0"/>
              <a:t>...people did </a:t>
            </a:r>
            <a:r>
              <a:rPr lang="en" dirty="0">
                <a:solidFill>
                  <a:srgbClr val="000000"/>
                </a:solidFill>
              </a:rPr>
              <a:t>WHAT </a:t>
            </a:r>
            <a:r>
              <a:rPr lang="en" dirty="0"/>
              <a:t>they wanted...</a:t>
            </a:r>
            <a:r>
              <a:rPr lang="en" dirty="0">
                <a:solidFill>
                  <a:srgbClr val="000000"/>
                </a:solidFill>
              </a:rPr>
              <a:t>WHEN</a:t>
            </a:r>
            <a:r>
              <a:rPr lang="en" dirty="0"/>
              <a:t> they wanted...</a:t>
            </a:r>
            <a:r>
              <a:rPr lang="en" dirty="0">
                <a:solidFill>
                  <a:srgbClr val="000000"/>
                </a:solidFill>
              </a:rPr>
              <a:t>HOW</a:t>
            </a:r>
            <a:r>
              <a:rPr lang="en" dirty="0"/>
              <a:t> they wanted...and </a:t>
            </a:r>
            <a:r>
              <a:rPr lang="en" dirty="0">
                <a:solidFill>
                  <a:srgbClr val="000000"/>
                </a:solidFill>
              </a:rPr>
              <a:t>WHERE</a:t>
            </a:r>
            <a:r>
              <a:rPr lang="en" b="1" dirty="0">
                <a:solidFill>
                  <a:srgbClr val="000000"/>
                </a:solidFill>
              </a:rPr>
              <a:t> </a:t>
            </a:r>
            <a:r>
              <a:rPr lang="en" dirty="0"/>
              <a:t>they wanted??</a:t>
            </a:r>
            <a:endParaRPr dirty="0"/>
          </a:p>
          <a:p>
            <a:pPr marL="0" lvl="0" indent="0" algn="ctr" rtl="0">
              <a:spcBef>
                <a:spcPts val="1600"/>
              </a:spcBef>
              <a:spcAft>
                <a:spcPts val="1600"/>
              </a:spcAft>
              <a:buNone/>
            </a:pPr>
            <a:r>
              <a:rPr lang="en" sz="3600" dirty="0"/>
              <a:t>??</a:t>
            </a:r>
            <a:endParaRP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anarchy</a:t>
            </a:r>
            <a:endParaRPr dirty="0"/>
          </a:p>
          <a:p>
            <a:pPr marL="0" lvl="0" indent="0" algn="l" rtl="0">
              <a:spcBef>
                <a:spcPts val="0"/>
              </a:spcBef>
              <a:spcAft>
                <a:spcPts val="0"/>
              </a:spcAft>
              <a:buNone/>
            </a:pPr>
            <a:endParaRPr sz="2400" dirty="0"/>
          </a:p>
          <a:p>
            <a:pPr marL="0" lvl="0" indent="0" algn="l" rtl="0">
              <a:spcBef>
                <a:spcPts val="0"/>
              </a:spcBef>
              <a:spcAft>
                <a:spcPts val="0"/>
              </a:spcAft>
              <a:buNone/>
            </a:pPr>
            <a:r>
              <a:rPr lang="en" sz="2400" dirty="0"/>
              <a:t>...</a:t>
            </a:r>
            <a:r>
              <a:rPr lang="en" sz="2400" b="0" dirty="0"/>
              <a:t>is a state of disorder in a society resulting from a lack of government authority</a:t>
            </a:r>
            <a:endParaRPr sz="24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Rules vs Laws</a:t>
            </a:r>
            <a:endParaRPr dirty="0"/>
          </a:p>
        </p:txBody>
      </p:sp>
      <p:sp>
        <p:nvSpPr>
          <p:cNvPr id="90" name="Google Shape;90;p16"/>
          <p:cNvSpPr txBox="1">
            <a:spLocks noGrp="1"/>
          </p:cNvSpPr>
          <p:nvPr>
            <p:ph type="body" idx="1"/>
          </p:nvPr>
        </p:nvSpPr>
        <p:spPr>
          <a:xfrm>
            <a:off x="2222699" y="1417646"/>
            <a:ext cx="6499151" cy="3320608"/>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500" dirty="0"/>
              <a:t>rules</a:t>
            </a:r>
            <a:endParaRPr sz="2500" dirty="0"/>
          </a:p>
          <a:p>
            <a:pPr marL="914400" lvl="1" indent="-317500" algn="l" rtl="0">
              <a:spcBef>
                <a:spcPts val="0"/>
              </a:spcBef>
              <a:spcAft>
                <a:spcPts val="0"/>
              </a:spcAft>
              <a:buSzPts val="1400"/>
              <a:buChar char="○"/>
            </a:pPr>
            <a:r>
              <a:rPr lang="en-CA" sz="1800" dirty="0"/>
              <a:t>…h</a:t>
            </a:r>
            <a:r>
              <a:rPr lang="en" sz="1800" dirty="0"/>
              <a:t>elp to keep order</a:t>
            </a:r>
          </a:p>
          <a:p>
            <a:pPr marL="914400" lvl="1" indent="-317500" algn="l" rtl="0">
              <a:spcBef>
                <a:spcPts val="0"/>
              </a:spcBef>
              <a:spcAft>
                <a:spcPts val="0"/>
              </a:spcAft>
              <a:buSzPts val="1400"/>
              <a:buChar char="○"/>
            </a:pPr>
            <a:r>
              <a:rPr lang="en" sz="1800" dirty="0"/>
              <a:t>...apply only in specific contexts</a:t>
            </a:r>
            <a:endParaRPr sz="1800" dirty="0"/>
          </a:p>
          <a:p>
            <a:pPr marL="1371600" lvl="2" indent="-317500" algn="l" rtl="0">
              <a:spcBef>
                <a:spcPts val="0"/>
              </a:spcBef>
              <a:spcAft>
                <a:spcPts val="0"/>
              </a:spcAft>
              <a:buSzPts val="1400"/>
              <a:buChar char="■"/>
            </a:pPr>
            <a:r>
              <a:rPr lang="en" sz="1800" dirty="0"/>
              <a:t>example...sports/games; class/school</a:t>
            </a:r>
            <a:endParaRPr sz="1800" dirty="0"/>
          </a:p>
          <a:p>
            <a:pPr marL="914400" lvl="1" indent="-317500" algn="l" rtl="0">
              <a:spcBef>
                <a:spcPts val="0"/>
              </a:spcBef>
              <a:spcAft>
                <a:spcPts val="0"/>
              </a:spcAft>
              <a:buSzPts val="1400"/>
              <a:buChar char="○"/>
            </a:pPr>
            <a:r>
              <a:rPr lang="en" sz="1800" dirty="0"/>
              <a:t>...are not enforced by courts</a:t>
            </a:r>
          </a:p>
          <a:p>
            <a:pPr marL="914400" lvl="1" indent="-317500" algn="l" rtl="0">
              <a:spcBef>
                <a:spcPts val="0"/>
              </a:spcBef>
              <a:spcAft>
                <a:spcPts val="0"/>
              </a:spcAft>
              <a:buSzPts val="1400"/>
              <a:buChar char="○"/>
            </a:pPr>
            <a:r>
              <a:rPr lang="en" sz="1800" dirty="0"/>
              <a:t>Even if you break the rules and there are penalties, they are not as serious as consequences for breaking the law</a:t>
            </a:r>
          </a:p>
          <a:p>
            <a:pPr marL="596900" lvl="1" indent="0" algn="l" rtl="0">
              <a:spcBef>
                <a:spcPts val="0"/>
              </a:spcBef>
              <a:spcAft>
                <a:spcPts val="0"/>
              </a:spcAft>
              <a:buSzPts val="1400"/>
              <a:buNone/>
            </a:pPr>
            <a:endParaRPr sz="600" dirty="0"/>
          </a:p>
          <a:p>
            <a:pPr marL="114300" lvl="0" indent="0" algn="l" rtl="0">
              <a:spcBef>
                <a:spcPts val="0"/>
              </a:spcBef>
              <a:spcAft>
                <a:spcPts val="0"/>
              </a:spcAft>
              <a:buSzPts val="1800"/>
              <a:buNone/>
            </a:pPr>
            <a:endParaRPr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Rules vs Laws</a:t>
            </a:r>
            <a:endParaRPr/>
          </a:p>
        </p:txBody>
      </p:sp>
      <p:sp>
        <p:nvSpPr>
          <p:cNvPr id="90" name="Google Shape;90;p16"/>
          <p:cNvSpPr txBox="1">
            <a:spLocks noGrp="1"/>
          </p:cNvSpPr>
          <p:nvPr>
            <p:ph type="body" idx="1"/>
          </p:nvPr>
        </p:nvSpPr>
        <p:spPr>
          <a:xfrm>
            <a:off x="2173186" y="1211350"/>
            <a:ext cx="6970814" cy="3526904"/>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500" dirty="0"/>
              <a:t>laws</a:t>
            </a:r>
            <a:endParaRPr sz="2500" dirty="0"/>
          </a:p>
          <a:p>
            <a:pPr marL="939800" lvl="1" indent="-342900" algn="l" rtl="0">
              <a:spcBef>
                <a:spcPts val="0"/>
              </a:spcBef>
              <a:spcAft>
                <a:spcPts val="0"/>
              </a:spcAft>
              <a:buSzPts val="1400"/>
              <a:buAutoNum type="arabicPeriod"/>
            </a:pPr>
            <a:r>
              <a:rPr lang="en" sz="1750" dirty="0"/>
              <a:t>Laws are a set of rules established and enforced by the gov’t </a:t>
            </a:r>
          </a:p>
          <a:p>
            <a:pPr marL="939800" lvl="1" indent="-342900" algn="l" rtl="0">
              <a:spcBef>
                <a:spcPts val="0"/>
              </a:spcBef>
              <a:spcAft>
                <a:spcPts val="0"/>
              </a:spcAft>
              <a:buSzPts val="1400"/>
              <a:buAutoNum type="arabicPeriod"/>
            </a:pPr>
            <a:r>
              <a:rPr lang="en" sz="1750" dirty="0"/>
              <a:t>Laws are mandatory</a:t>
            </a:r>
          </a:p>
          <a:p>
            <a:pPr marL="939800" lvl="1" indent="-342900" algn="l" rtl="0">
              <a:spcBef>
                <a:spcPts val="0"/>
              </a:spcBef>
              <a:spcAft>
                <a:spcPts val="0"/>
              </a:spcAft>
              <a:buSzPts val="1400"/>
              <a:buAutoNum type="arabicPeriod"/>
            </a:pPr>
            <a:r>
              <a:rPr lang="en" sz="1750" dirty="0"/>
              <a:t>Laws involve a detailed system of consequences</a:t>
            </a:r>
          </a:p>
          <a:p>
            <a:pPr marL="596900" lvl="1" indent="0" algn="l" rtl="0">
              <a:spcBef>
                <a:spcPts val="0"/>
              </a:spcBef>
              <a:spcAft>
                <a:spcPts val="0"/>
              </a:spcAft>
              <a:buSzPts val="1400"/>
              <a:buNone/>
            </a:pPr>
            <a:endParaRPr sz="600" dirty="0"/>
          </a:p>
          <a:p>
            <a:pPr marL="457200" lvl="0" indent="-342900" algn="l" rtl="0">
              <a:spcBef>
                <a:spcPts val="0"/>
              </a:spcBef>
              <a:spcAft>
                <a:spcPts val="0"/>
              </a:spcAft>
              <a:buSzPts val="1800"/>
              <a:buChar char="●"/>
            </a:pPr>
            <a:r>
              <a:rPr lang="en" sz="2500" dirty="0"/>
              <a:t>all laws are rules, but not all rules are laws</a:t>
            </a:r>
            <a:endParaRPr sz="2500" dirty="0"/>
          </a:p>
        </p:txBody>
      </p:sp>
    </p:spTree>
    <p:extLst>
      <p:ext uri="{BB962C8B-B14F-4D97-AF65-F5344CB8AC3E}">
        <p14:creationId xmlns:p14="http://schemas.microsoft.com/office/powerpoint/2010/main" val="266770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D3D33-B253-47AF-B1EC-6C1639B72F12}"/>
              </a:ext>
            </a:extLst>
          </p:cNvPr>
          <p:cNvSpPr>
            <a:spLocks noGrp="1"/>
          </p:cNvSpPr>
          <p:nvPr>
            <p:ph type="title"/>
          </p:nvPr>
        </p:nvSpPr>
        <p:spPr/>
        <p:txBody>
          <a:bodyPr/>
          <a:lstStyle/>
          <a:p>
            <a:r>
              <a:rPr lang="en-CA" dirty="0"/>
              <a:t>There are 5 functions of law – what do you think they are?</a:t>
            </a:r>
          </a:p>
        </p:txBody>
      </p:sp>
    </p:spTree>
    <p:extLst>
      <p:ext uri="{BB962C8B-B14F-4D97-AF65-F5344CB8AC3E}">
        <p14:creationId xmlns:p14="http://schemas.microsoft.com/office/powerpoint/2010/main" val="291194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03C75F7E-69F6-46CC-A2AE-64529A20D8C7}"/>
              </a:ext>
            </a:extLst>
          </p:cNvPr>
          <p:cNvPicPr>
            <a:picLocks noChangeAspect="1"/>
          </p:cNvPicPr>
          <p:nvPr/>
        </p:nvPicPr>
        <p:blipFill>
          <a:blip r:embed="rId3"/>
          <a:stretch>
            <a:fillRect/>
          </a:stretch>
        </p:blipFill>
        <p:spPr>
          <a:xfrm>
            <a:off x="123739" y="736270"/>
            <a:ext cx="9036824" cy="3728851"/>
          </a:xfrm>
          <a:prstGeom prst="rect">
            <a:avLst/>
          </a:prstGeom>
        </p:spPr>
      </p:pic>
    </p:spTree>
    <p:extLst>
      <p:ext uri="{BB962C8B-B14F-4D97-AF65-F5344CB8AC3E}">
        <p14:creationId xmlns:p14="http://schemas.microsoft.com/office/powerpoint/2010/main" val="4265104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183F-104A-4E16-9904-E59C5725F8F1}"/>
              </a:ext>
            </a:extLst>
          </p:cNvPr>
          <p:cNvSpPr>
            <a:spLocks noGrp="1"/>
          </p:cNvSpPr>
          <p:nvPr>
            <p:ph type="title"/>
          </p:nvPr>
        </p:nvSpPr>
        <p:spPr>
          <a:xfrm>
            <a:off x="335173" y="1355562"/>
            <a:ext cx="8296800" cy="1542000"/>
          </a:xfrm>
        </p:spPr>
        <p:txBody>
          <a:bodyPr/>
          <a:lstStyle/>
          <a:p>
            <a:r>
              <a:rPr lang="en-CA" dirty="0"/>
              <a:t>Gallery Walk Activity…</a:t>
            </a:r>
            <a:br>
              <a:rPr lang="en-CA" dirty="0"/>
            </a:br>
            <a:br>
              <a:rPr lang="en-CA" dirty="0"/>
            </a:br>
            <a:r>
              <a:rPr lang="en-CA" sz="3000" dirty="0"/>
              <a:t>What is the link between law, morality, and justice?</a:t>
            </a:r>
          </a:p>
        </p:txBody>
      </p:sp>
    </p:spTree>
    <p:extLst>
      <p:ext uri="{BB962C8B-B14F-4D97-AF65-F5344CB8AC3E}">
        <p14:creationId xmlns:p14="http://schemas.microsoft.com/office/powerpoint/2010/main" val="3482494107"/>
      </p:ext>
    </p:extLst>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779</Words>
  <Application>Microsoft Office PowerPoint</Application>
  <PresentationFormat>On-screen Show (16:9)</PresentationFormat>
  <Paragraphs>81</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Wingdings</vt:lpstr>
      <vt:lpstr>Raleway</vt:lpstr>
      <vt:lpstr>Lato</vt:lpstr>
      <vt:lpstr>Swiss</vt:lpstr>
      <vt:lpstr>PowerPoint Presentation</vt:lpstr>
      <vt:lpstr>Unit 1: An Introduction to Law Part 1: Law – It’s Purpose and History </vt:lpstr>
      <vt:lpstr>What if...</vt:lpstr>
      <vt:lpstr>anarchy  ...is a state of disorder in a society resulting from a lack of government authority</vt:lpstr>
      <vt:lpstr>Rules vs Laws</vt:lpstr>
      <vt:lpstr>Rules vs Laws</vt:lpstr>
      <vt:lpstr>There are 5 functions of law – what do you think they are?</vt:lpstr>
      <vt:lpstr>PowerPoint Presentation</vt:lpstr>
      <vt:lpstr>Gallery Walk Activity…  What is the link between law, morality, and justice?</vt:lpstr>
      <vt:lpstr>Briefly discuss…</vt:lpstr>
      <vt:lpstr>law  ...the regulation of life in society based on principles of reason and fairness</vt:lpstr>
      <vt:lpstr>morality  ...a system of values that outlines concepts of right and wrong, as well as good and bad behaviours</vt:lpstr>
      <vt:lpstr>Law &amp; Morality cont.</vt:lpstr>
      <vt:lpstr>PowerPoint Presentation</vt:lpstr>
      <vt:lpstr>Law &amp; Justice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Law</dc:title>
  <dc:creator>Alissa Mather</dc:creator>
  <cp:lastModifiedBy>Alissa Mather</cp:lastModifiedBy>
  <cp:revision>14</cp:revision>
  <dcterms:modified xsi:type="dcterms:W3CDTF">2022-09-09T20:29:17Z</dcterms:modified>
</cp:coreProperties>
</file>